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9" r:id="rId4"/>
    <p:sldId id="260" r:id="rId5"/>
    <p:sldId id="261" r:id="rId6"/>
    <p:sldId id="264" r:id="rId7"/>
    <p:sldId id="270" r:id="rId8"/>
    <p:sldId id="266" r:id="rId9"/>
    <p:sldId id="268" r:id="rId10"/>
    <p:sldId id="267" r:id="rId11"/>
    <p:sldId id="269" r:id="rId12"/>
    <p:sldId id="271" r:id="rId13"/>
    <p:sldId id="272" r:id="rId14"/>
    <p:sldId id="273" r:id="rId15"/>
    <p:sldId id="274" r:id="rId16"/>
    <p:sldId id="275" r:id="rId17"/>
    <p:sldId id="276" r:id="rId18"/>
    <p:sldId id="277" r:id="rId19"/>
    <p:sldId id="278" r:id="rId20"/>
    <p:sldId id="279" r:id="rId21"/>
    <p:sldId id="280" r:id="rId22"/>
    <p:sldId id="265" r:id="rId2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altLang="zh-CN"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ltLang="zh-CN"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E771426F-71A6-4E99-8678-8E31E7F4DA9B}" type="datetimeFigureOut">
              <a:rPr lang="zh-CN" altLang="en-US" smtClean="0"/>
              <a:pPr/>
              <a:t>2011/8/4</a:t>
            </a:fld>
            <a:endParaRPr lang="zh-CN" alt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D29EFBD-8FAD-41F6-9757-CE0B3AB4AF68}" type="slidenum">
              <a:rPr lang="zh-CN" altLang="en-US" smtClean="0"/>
              <a:pPr/>
              <a:t>‹#›</a:t>
            </a:fld>
            <a:endParaRPr lang="zh-CN" alt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altLang="zh-CN"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4" name="Date Placeholder 3"/>
          <p:cNvSpPr>
            <a:spLocks noGrp="1"/>
          </p:cNvSpPr>
          <p:nvPr>
            <p:ph type="dt" sz="half" idx="10"/>
          </p:nvPr>
        </p:nvSpPr>
        <p:spPr/>
        <p:txBody>
          <a:bodyPr/>
          <a:lstStyle>
            <a:extLst/>
          </a:lstStyle>
          <a:p>
            <a:fld id="{E771426F-71A6-4E99-8678-8E31E7F4DA9B}" type="datetimeFigureOut">
              <a:rPr lang="zh-CN" altLang="en-US" smtClean="0"/>
              <a:pPr/>
              <a:t>2011/8/4</a:t>
            </a:fld>
            <a:endParaRPr lang="zh-CN" altLang="en-US"/>
          </a:p>
        </p:txBody>
      </p:sp>
      <p:sp>
        <p:nvSpPr>
          <p:cNvPr id="5" name="Footer Placeholder 4"/>
          <p:cNvSpPr>
            <a:spLocks noGrp="1"/>
          </p:cNvSpPr>
          <p:nvPr>
            <p:ph type="ftr" sz="quarter" idx="11"/>
          </p:nvPr>
        </p:nvSpPr>
        <p:spPr/>
        <p:txBody>
          <a:bodyPr/>
          <a:lstStyle>
            <a:extLst/>
          </a:lstStyle>
          <a:p>
            <a:endParaRPr lang="zh-CN" altLang="en-US"/>
          </a:p>
        </p:txBody>
      </p:sp>
      <p:sp>
        <p:nvSpPr>
          <p:cNvPr id="6" name="Slide Number Placeholder 5"/>
          <p:cNvSpPr>
            <a:spLocks noGrp="1"/>
          </p:cNvSpPr>
          <p:nvPr>
            <p:ph type="sldNum" sz="quarter" idx="12"/>
          </p:nvPr>
        </p:nvSpPr>
        <p:spPr/>
        <p:txBody>
          <a:bodyPr/>
          <a:lstStyle>
            <a:extLst/>
          </a:lstStyle>
          <a:p>
            <a:fld id="{1D29EFBD-8FAD-41F6-9757-CE0B3AB4AF68}"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altLang="zh-CN"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4" name="Date Placeholder 3"/>
          <p:cNvSpPr>
            <a:spLocks noGrp="1"/>
          </p:cNvSpPr>
          <p:nvPr>
            <p:ph type="dt" sz="half" idx="10"/>
          </p:nvPr>
        </p:nvSpPr>
        <p:spPr/>
        <p:txBody>
          <a:bodyPr/>
          <a:lstStyle>
            <a:extLst/>
          </a:lstStyle>
          <a:p>
            <a:fld id="{E771426F-71A6-4E99-8678-8E31E7F4DA9B}" type="datetimeFigureOut">
              <a:rPr lang="zh-CN" altLang="en-US" smtClean="0"/>
              <a:pPr/>
              <a:t>2011/8/4</a:t>
            </a:fld>
            <a:endParaRPr lang="zh-CN" altLang="en-US"/>
          </a:p>
        </p:txBody>
      </p:sp>
      <p:sp>
        <p:nvSpPr>
          <p:cNvPr id="5" name="Footer Placeholder 4"/>
          <p:cNvSpPr>
            <a:spLocks noGrp="1"/>
          </p:cNvSpPr>
          <p:nvPr>
            <p:ph type="ftr" sz="quarter" idx="11"/>
          </p:nvPr>
        </p:nvSpPr>
        <p:spPr/>
        <p:txBody>
          <a:bodyPr/>
          <a:lstStyle>
            <a:extLst/>
          </a:lstStyle>
          <a:p>
            <a:endParaRPr lang="zh-CN" altLang="en-US"/>
          </a:p>
        </p:txBody>
      </p:sp>
      <p:sp>
        <p:nvSpPr>
          <p:cNvPr id="6" name="Slide Number Placeholder 5"/>
          <p:cNvSpPr>
            <a:spLocks noGrp="1"/>
          </p:cNvSpPr>
          <p:nvPr>
            <p:ph type="sldNum" sz="quarter" idx="12"/>
          </p:nvPr>
        </p:nvSpPr>
        <p:spPr/>
        <p:txBody>
          <a:bodyPr/>
          <a:lstStyle>
            <a:extLst/>
          </a:lstStyle>
          <a:p>
            <a:fld id="{1D29EFBD-8FAD-41F6-9757-CE0B3AB4AF68}"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altLang="zh-CN"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4" name="Date Placeholder 3"/>
          <p:cNvSpPr>
            <a:spLocks noGrp="1"/>
          </p:cNvSpPr>
          <p:nvPr>
            <p:ph type="dt" sz="half" idx="10"/>
          </p:nvPr>
        </p:nvSpPr>
        <p:spPr/>
        <p:txBody>
          <a:bodyPr/>
          <a:lstStyle>
            <a:extLst/>
          </a:lstStyle>
          <a:p>
            <a:fld id="{E771426F-71A6-4E99-8678-8E31E7F4DA9B}" type="datetimeFigureOut">
              <a:rPr lang="zh-CN" altLang="en-US" smtClean="0"/>
              <a:pPr/>
              <a:t>2011/8/4</a:t>
            </a:fld>
            <a:endParaRPr lang="zh-CN" altLang="en-US"/>
          </a:p>
        </p:txBody>
      </p:sp>
      <p:sp>
        <p:nvSpPr>
          <p:cNvPr id="5" name="Footer Placeholder 4"/>
          <p:cNvSpPr>
            <a:spLocks noGrp="1"/>
          </p:cNvSpPr>
          <p:nvPr>
            <p:ph type="ftr" sz="quarter" idx="11"/>
          </p:nvPr>
        </p:nvSpPr>
        <p:spPr/>
        <p:txBody>
          <a:bodyPr/>
          <a:lstStyle>
            <a:extLst/>
          </a:lstStyle>
          <a:p>
            <a:endParaRPr lang="zh-CN" altLang="en-US"/>
          </a:p>
        </p:txBody>
      </p:sp>
      <p:sp>
        <p:nvSpPr>
          <p:cNvPr id="6" name="Slide Number Placeholder 5"/>
          <p:cNvSpPr>
            <a:spLocks noGrp="1"/>
          </p:cNvSpPr>
          <p:nvPr>
            <p:ph type="sldNum" sz="quarter" idx="12"/>
          </p:nvPr>
        </p:nvSpPr>
        <p:spPr/>
        <p:txBody>
          <a:bodyPr/>
          <a:lstStyle>
            <a:extLst/>
          </a:lstStyle>
          <a:p>
            <a:fld id="{1D29EFBD-8FAD-41F6-9757-CE0B3AB4AF68}"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altLang="zh-CN"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ltLang="zh-CN"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E771426F-71A6-4E99-8678-8E31E7F4DA9B}" type="datetimeFigureOut">
              <a:rPr lang="zh-CN" altLang="en-US" smtClean="0"/>
              <a:pPr/>
              <a:t>2011/8/4</a:t>
            </a:fld>
            <a:endParaRPr lang="zh-CN" alt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D29EFBD-8FAD-41F6-9757-CE0B3AB4AF68}" type="slidenum">
              <a:rPr lang="zh-CN" altLang="en-US" smtClean="0"/>
              <a:pPr/>
              <a:t>‹#›</a:t>
            </a:fld>
            <a:endParaRPr lang="zh-CN" alt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altLang="zh-CN"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5" name="Date Placeholder 4"/>
          <p:cNvSpPr>
            <a:spLocks noGrp="1"/>
          </p:cNvSpPr>
          <p:nvPr>
            <p:ph type="dt" sz="half" idx="10"/>
          </p:nvPr>
        </p:nvSpPr>
        <p:spPr/>
        <p:txBody>
          <a:bodyPr/>
          <a:lstStyle>
            <a:extLst/>
          </a:lstStyle>
          <a:p>
            <a:fld id="{E771426F-71A6-4E99-8678-8E31E7F4DA9B}" type="datetimeFigureOut">
              <a:rPr lang="zh-CN" altLang="en-US" smtClean="0"/>
              <a:pPr/>
              <a:t>2011/8/4</a:t>
            </a:fld>
            <a:endParaRPr lang="zh-CN" altLang="en-US"/>
          </a:p>
        </p:txBody>
      </p:sp>
      <p:sp>
        <p:nvSpPr>
          <p:cNvPr id="6" name="Footer Placeholder 5"/>
          <p:cNvSpPr>
            <a:spLocks noGrp="1"/>
          </p:cNvSpPr>
          <p:nvPr>
            <p:ph type="ftr" sz="quarter" idx="11"/>
          </p:nvPr>
        </p:nvSpPr>
        <p:spPr/>
        <p:txBody>
          <a:bodyPr/>
          <a:lstStyle>
            <a:extLst/>
          </a:lstStyle>
          <a:p>
            <a:endParaRPr lang="zh-CN" alt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1D29EFBD-8FAD-41F6-9757-CE0B3AB4AF68}" type="slidenum">
              <a:rPr lang="zh-CN" altLang="en-US" smtClean="0"/>
              <a:pPr/>
              <a:t>‹#›</a:t>
            </a:fld>
            <a:endParaRPr lang="zh-CN" alt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altLang="zh-CN"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ltLang="zh-CN"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ltLang="zh-CN"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7" name="Date Placeholder 6"/>
          <p:cNvSpPr>
            <a:spLocks noGrp="1"/>
          </p:cNvSpPr>
          <p:nvPr>
            <p:ph type="dt" sz="half" idx="10"/>
          </p:nvPr>
        </p:nvSpPr>
        <p:spPr/>
        <p:txBody>
          <a:bodyPr/>
          <a:lstStyle>
            <a:extLst/>
          </a:lstStyle>
          <a:p>
            <a:fld id="{E771426F-71A6-4E99-8678-8E31E7F4DA9B}" type="datetimeFigureOut">
              <a:rPr lang="zh-CN" altLang="en-US" smtClean="0"/>
              <a:pPr/>
              <a:t>2011/8/4</a:t>
            </a:fld>
            <a:endParaRPr lang="zh-CN" altLang="en-US"/>
          </a:p>
        </p:txBody>
      </p:sp>
      <p:sp>
        <p:nvSpPr>
          <p:cNvPr id="8" name="Footer Placeholder 7"/>
          <p:cNvSpPr>
            <a:spLocks noGrp="1"/>
          </p:cNvSpPr>
          <p:nvPr>
            <p:ph type="ftr" sz="quarter" idx="11"/>
          </p:nvPr>
        </p:nvSpPr>
        <p:spPr/>
        <p:txBody>
          <a:bodyPr/>
          <a:lstStyle>
            <a:extLst/>
          </a:lstStyle>
          <a:p>
            <a:endParaRPr lang="zh-CN" alt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1D29EFBD-8FAD-41F6-9757-CE0B3AB4AF68}"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altLang="zh-CN"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771426F-71A6-4E99-8678-8E31E7F4DA9B}" type="datetimeFigureOut">
              <a:rPr lang="zh-CN" altLang="en-US" smtClean="0"/>
              <a:pPr/>
              <a:t>2011/8/4</a:t>
            </a:fld>
            <a:endParaRPr lang="zh-CN" altLang="en-US"/>
          </a:p>
        </p:txBody>
      </p:sp>
      <p:sp>
        <p:nvSpPr>
          <p:cNvPr id="4" name="Footer Placeholder 3"/>
          <p:cNvSpPr>
            <a:spLocks noGrp="1"/>
          </p:cNvSpPr>
          <p:nvPr>
            <p:ph type="ftr" sz="quarter" idx="11"/>
          </p:nvPr>
        </p:nvSpPr>
        <p:spPr/>
        <p:txBody>
          <a:bodyPr/>
          <a:lstStyle>
            <a:extLst/>
          </a:lstStyle>
          <a:p>
            <a:endParaRPr lang="zh-CN" altLang="en-US"/>
          </a:p>
        </p:txBody>
      </p:sp>
      <p:sp>
        <p:nvSpPr>
          <p:cNvPr id="5" name="Slide Number Placeholder 4"/>
          <p:cNvSpPr>
            <a:spLocks noGrp="1"/>
          </p:cNvSpPr>
          <p:nvPr>
            <p:ph type="sldNum" sz="quarter" idx="12"/>
          </p:nvPr>
        </p:nvSpPr>
        <p:spPr/>
        <p:txBody>
          <a:bodyPr/>
          <a:lstStyle>
            <a:extLst/>
          </a:lstStyle>
          <a:p>
            <a:fld id="{1D29EFBD-8FAD-41F6-9757-CE0B3AB4AF68}" type="slidenum">
              <a:rPr lang="zh-CN" altLang="en-US" smtClean="0"/>
              <a:pPr/>
              <a:t>‹#›</a:t>
            </a:fld>
            <a:endParaRPr lang="zh-CN" alt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771426F-71A6-4E99-8678-8E31E7F4DA9B}" type="datetimeFigureOut">
              <a:rPr lang="zh-CN" altLang="en-US" smtClean="0"/>
              <a:pPr/>
              <a:t>2011/8/4</a:t>
            </a:fld>
            <a:endParaRPr lang="zh-CN" altLang="en-US"/>
          </a:p>
        </p:txBody>
      </p:sp>
      <p:sp>
        <p:nvSpPr>
          <p:cNvPr id="3" name="Footer Placeholder 2"/>
          <p:cNvSpPr>
            <a:spLocks noGrp="1"/>
          </p:cNvSpPr>
          <p:nvPr>
            <p:ph type="ftr" sz="quarter" idx="11"/>
          </p:nvPr>
        </p:nvSpPr>
        <p:spPr/>
        <p:txBody>
          <a:bodyPr/>
          <a:lstStyle>
            <a:extLst/>
          </a:lstStyle>
          <a:p>
            <a:endParaRPr lang="zh-CN" altLang="en-US"/>
          </a:p>
        </p:txBody>
      </p:sp>
      <p:sp>
        <p:nvSpPr>
          <p:cNvPr id="4" name="Slide Number Placeholder 3"/>
          <p:cNvSpPr>
            <a:spLocks noGrp="1"/>
          </p:cNvSpPr>
          <p:nvPr>
            <p:ph type="sldNum" sz="quarter" idx="12"/>
          </p:nvPr>
        </p:nvSpPr>
        <p:spPr/>
        <p:txBody>
          <a:bodyPr/>
          <a:lstStyle>
            <a:extLst/>
          </a:lstStyle>
          <a:p>
            <a:fld id="{1D29EFBD-8FAD-41F6-9757-CE0B3AB4AF68}"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altLang="zh-CN"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ltLang="zh-CN"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E771426F-71A6-4E99-8678-8E31E7F4DA9B}" type="datetimeFigureOut">
              <a:rPr lang="zh-CN" altLang="en-US" smtClean="0"/>
              <a:pPr/>
              <a:t>2011/8/4</a:t>
            </a:fld>
            <a:endParaRPr lang="zh-CN" alt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D29EFBD-8FAD-41F6-9757-CE0B3AB4AF68}" type="slidenum">
              <a:rPr lang="zh-CN" altLang="en-US" smtClean="0"/>
              <a:pPr/>
              <a:t>‹#›</a:t>
            </a:fld>
            <a:endParaRPr lang="zh-CN" alt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altLang="zh-CN"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altLang="zh-CN"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altLang="zh-CN"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E771426F-71A6-4E99-8678-8E31E7F4DA9B}" type="datetimeFigureOut">
              <a:rPr lang="zh-CN" altLang="en-US" smtClean="0"/>
              <a:pPr/>
              <a:t>2011/8/4</a:t>
            </a:fld>
            <a:endParaRPr lang="zh-CN" alt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D29EFBD-8FAD-41F6-9757-CE0B3AB4AF68}" type="slidenum">
              <a:rPr lang="zh-CN" altLang="en-US" smtClean="0"/>
              <a:pPr/>
              <a:t>‹#›</a:t>
            </a:fld>
            <a:endParaRPr lang="zh-CN" alt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zh-CN" alt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E771426F-71A6-4E99-8678-8E31E7F4DA9B}" type="datetimeFigureOut">
              <a:rPr lang="zh-CN" altLang="en-US" smtClean="0"/>
              <a:pPr/>
              <a:t>2011/8/4</a:t>
            </a:fld>
            <a:endParaRPr lang="zh-CN" alt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1D29EFBD-8FAD-41F6-9757-CE0B3AB4AF68}" type="slidenum">
              <a:rPr lang="zh-CN" altLang="en-US" smtClean="0"/>
              <a:pPr/>
              <a:t>‹#›</a:t>
            </a:fld>
            <a:endParaRPr lang="zh-CN" alt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altLang="zh-CN"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altLang="zh-CN" smtClean="0"/>
              <a:t>Click to edit Master text styles</a:t>
            </a:r>
          </a:p>
          <a:p>
            <a:pPr lvl="1" eaLnBrk="1" latinLnBrk="0" hangingPunct="1"/>
            <a:r>
              <a:rPr kumimoji="0" lang="en-US" altLang="zh-CN" smtClean="0"/>
              <a:t>Second level</a:t>
            </a:r>
          </a:p>
          <a:p>
            <a:pPr lvl="2" eaLnBrk="1" latinLnBrk="0" hangingPunct="1"/>
            <a:r>
              <a:rPr kumimoji="0" lang="en-US" altLang="zh-CN" smtClean="0"/>
              <a:t>Third level</a:t>
            </a:r>
          </a:p>
          <a:p>
            <a:pPr lvl="3" eaLnBrk="1" latinLnBrk="0" hangingPunct="1"/>
            <a:r>
              <a:rPr kumimoji="0" lang="en-US" altLang="zh-CN" smtClean="0"/>
              <a:t>Fourth level</a:t>
            </a:r>
          </a:p>
          <a:p>
            <a:pPr lvl="4" eaLnBrk="1" latinLnBrk="0" hangingPunct="1"/>
            <a:r>
              <a:rPr kumimoji="0" lang="en-US" altLang="zh-CN"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swamppolitics.com/news/politics/blog/2006/05/what_will_make_americans_learn.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cartoonstock.com/directory/l/learning_a_foreign_language.asp"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confuciusinstitute.asu.edu/portal/node/119/731?titles=of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actfl.org/i4a/pages/index.cfm?pageid=4459" TargetMode="Externa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actfl.org/i4a/pages/index.cfm?pageid=4459"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youtube.com/watch?v=NiTsduRreu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npr.org/templates/transcript/transcript.php?storyId=4954183" TargetMode="External"/><Relationship Id="rId2" Type="http://schemas.openxmlformats.org/officeDocument/2006/relationships/hyperlink" Target="http://www.cbsnews.com/8301-502443_162-4254480-502443.html" TargetMode="External"/><Relationship Id="rId1" Type="http://schemas.openxmlformats.org/officeDocument/2006/relationships/slideLayout" Target="../slideLayouts/slideLayout2.xml"/><Relationship Id="rId5" Type="http://schemas.openxmlformats.org/officeDocument/2006/relationships/hyperlink" Target="http://www.swamppolitics.com/news/politics/blog/2006/05/what_will_make_americans_learn.html" TargetMode="External"/><Relationship Id="rId4" Type="http://schemas.openxmlformats.org/officeDocument/2006/relationships/hyperlink" Target="http://www.quora.com/China/How-many-people-in-China-can-speak-English"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wamppolitics.com/news/politics/blog/2006/05/what_will_make_americans_learn.html" TargetMode="External"/><Relationship Id="rId2" Type="http://schemas.openxmlformats.org/officeDocument/2006/relationships/hyperlink" Target="http://www.npr.org/templates/transcript/transcript.php?storyId=4954183" TargetMode="External"/><Relationship Id="rId1" Type="http://schemas.openxmlformats.org/officeDocument/2006/relationships/slideLayout" Target="../slideLayouts/slideLayout5.xml"/><Relationship Id="rId4" Type="http://schemas.openxmlformats.org/officeDocument/2006/relationships/hyperlink" Target="http://www.quora.com/China/How-many-people-in-China-can-speak-English"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rtoffers.com/?p=131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cbsnews.com/8301-502443_162-4254480-502443.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npr.org/templates/transcript/transcript.php?storyId=495418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zh-CN" dirty="0" smtClean="0"/>
              <a:t>Learning a foreign language in the US</a:t>
            </a:r>
            <a:endParaRPr lang="zh-CN" altLang="en-US" dirty="0"/>
          </a:p>
        </p:txBody>
      </p:sp>
      <p:sp>
        <p:nvSpPr>
          <p:cNvPr id="3" name="Subtitle 2"/>
          <p:cNvSpPr>
            <a:spLocks noGrp="1"/>
          </p:cNvSpPr>
          <p:nvPr>
            <p:ph type="subTitle" idx="1"/>
          </p:nvPr>
        </p:nvSpPr>
        <p:spPr>
          <a:xfrm>
            <a:off x="2133600" y="2819400"/>
            <a:ext cx="6560234" cy="3561928"/>
          </a:xfrm>
        </p:spPr>
        <p:txBody>
          <a:bodyPr>
            <a:normAutofit/>
          </a:bodyPr>
          <a:lstStyle/>
          <a:p>
            <a:endParaRPr lang="en-US" altLang="zh-CN" dirty="0" smtClean="0"/>
          </a:p>
          <a:p>
            <a:endParaRPr lang="en-US" altLang="zh-CN" dirty="0" smtClean="0"/>
          </a:p>
          <a:p>
            <a:r>
              <a:rPr lang="en-US" altLang="zh-CN" dirty="0" smtClean="0"/>
              <a:t>Yi Wang</a:t>
            </a:r>
          </a:p>
          <a:p>
            <a:r>
              <a:rPr lang="en-US" altLang="zh-CN" dirty="0" smtClean="0"/>
              <a:t>CRE 101 (12326)</a:t>
            </a:r>
            <a:endParaRPr lang="zh-CN" altLang="en-US" dirty="0"/>
          </a:p>
        </p:txBody>
      </p:sp>
      <p:pic>
        <p:nvPicPr>
          <p:cNvPr id="4" name="Picture 3" descr="6a00d8345269c569e201156f29a686970c-800wi.jpg"/>
          <p:cNvPicPr>
            <a:picLocks noChangeAspect="1"/>
          </p:cNvPicPr>
          <p:nvPr/>
        </p:nvPicPr>
        <p:blipFill>
          <a:blip r:embed="rId2" cstate="print"/>
          <a:stretch>
            <a:fillRect/>
          </a:stretch>
        </p:blipFill>
        <p:spPr>
          <a:xfrm>
            <a:off x="755576" y="2780928"/>
            <a:ext cx="3672408" cy="367240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altLang="zh-CN" dirty="0" smtClean="0"/>
              <a:t>Problem Acknowledgement------Editorial Analysis</a:t>
            </a:r>
            <a:endParaRPr lang="zh-CN" altLang="en-US" dirty="0"/>
          </a:p>
        </p:txBody>
      </p:sp>
      <p:sp>
        <p:nvSpPr>
          <p:cNvPr id="3" name="Content Placeholder 2"/>
          <p:cNvSpPr>
            <a:spLocks noGrp="1"/>
          </p:cNvSpPr>
          <p:nvPr>
            <p:ph idx="1"/>
          </p:nvPr>
        </p:nvSpPr>
        <p:spPr>
          <a:xfrm>
            <a:off x="457200" y="1412776"/>
            <a:ext cx="8229600" cy="4759741"/>
          </a:xfrm>
        </p:spPr>
        <p:txBody>
          <a:bodyPr/>
          <a:lstStyle/>
          <a:p>
            <a:r>
              <a:rPr lang="en-US" altLang="zh-CN" dirty="0" smtClean="0"/>
              <a:t>“I'm </a:t>
            </a:r>
            <a:r>
              <a:rPr lang="en-US" altLang="zh-CN" dirty="0" smtClean="0">
                <a:solidFill>
                  <a:srgbClr val="FFFF00"/>
                </a:solidFill>
              </a:rPr>
              <a:t>at least smart enough</a:t>
            </a:r>
            <a:r>
              <a:rPr lang="en-US" altLang="zh-CN" dirty="0" smtClean="0"/>
              <a:t> to envy people who speak more than one language, knowing that they have a </a:t>
            </a:r>
            <a:r>
              <a:rPr lang="en-US" altLang="zh-CN" dirty="0" smtClean="0">
                <a:solidFill>
                  <a:srgbClr val="FFFF00"/>
                </a:solidFill>
              </a:rPr>
              <a:t>wider lens</a:t>
            </a:r>
            <a:r>
              <a:rPr lang="en-US" altLang="zh-CN" dirty="0" smtClean="0"/>
              <a:t> than I do through which to view the world.” (</a:t>
            </a:r>
            <a:r>
              <a:rPr lang="en-US" altLang="zh-CN" dirty="0" smtClean="0">
                <a:hlinkClick r:id="rId2"/>
              </a:rPr>
              <a:t>swamppolitics.com</a:t>
            </a:r>
            <a:r>
              <a:rPr lang="en-US" altLang="zh-CN" dirty="0" smtClean="0"/>
              <a:t>)</a:t>
            </a:r>
          </a:p>
          <a:p>
            <a:pPr>
              <a:buNone/>
            </a:pPr>
            <a:r>
              <a:rPr lang="en-US" altLang="zh-CN" dirty="0" smtClean="0"/>
              <a:t/>
            </a:r>
            <a:br>
              <a:rPr lang="en-US" altLang="zh-CN" dirty="0" smtClean="0"/>
            </a:br>
            <a:endParaRPr lang="zh-CN" altLang="en-US" dirty="0"/>
          </a:p>
        </p:txBody>
      </p:sp>
      <p:pic>
        <p:nvPicPr>
          <p:cNvPr id="4" name="Picture 3" descr="Language1.jpg"/>
          <p:cNvPicPr>
            <a:picLocks noChangeAspect="1"/>
          </p:cNvPicPr>
          <p:nvPr/>
        </p:nvPicPr>
        <p:blipFill>
          <a:blip r:embed="rId3" cstate="print"/>
          <a:stretch>
            <a:fillRect/>
          </a:stretch>
        </p:blipFill>
        <p:spPr>
          <a:xfrm>
            <a:off x="4986338" y="3861048"/>
            <a:ext cx="3867126" cy="2808312"/>
          </a:xfrm>
          <a:prstGeom prst="rect">
            <a:avLst/>
          </a:prstGeom>
        </p:spPr>
      </p:pic>
      <p:sp>
        <p:nvSpPr>
          <p:cNvPr id="5" name="Folded Corner 4"/>
          <p:cNvSpPr/>
          <p:nvPr/>
        </p:nvSpPr>
        <p:spPr>
          <a:xfrm>
            <a:off x="179512" y="4005064"/>
            <a:ext cx="4752528" cy="2664296"/>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l"/>
            </a:pPr>
            <a:endParaRPr lang="en-US" altLang="zh-CN" dirty="0" smtClean="0"/>
          </a:p>
          <a:p>
            <a:pPr algn="ctr">
              <a:buFont typeface="Wingdings" pitchFamily="2" charset="2"/>
              <a:buChar char="l"/>
            </a:pPr>
            <a:endParaRPr lang="en-US" altLang="zh-CN" dirty="0" smtClean="0"/>
          </a:p>
          <a:p>
            <a:pPr algn="ctr">
              <a:buFont typeface="Wingdings" pitchFamily="2" charset="2"/>
              <a:buChar char="l"/>
            </a:pPr>
            <a:r>
              <a:rPr lang="en-US" altLang="zh-CN" dirty="0" smtClean="0"/>
              <a:t>“At least” and “enough” implied that the author didn’t really think himself or herself smart, but sarcastically say that those people, who don’t realize the advantages of speaking more than one language, are stupid. </a:t>
            </a:r>
          </a:p>
          <a:p>
            <a:pPr algn="ctr">
              <a:buFont typeface="Wingdings" pitchFamily="2" charset="2"/>
              <a:buChar char="l"/>
            </a:pPr>
            <a:r>
              <a:rPr lang="en-US" altLang="zh-CN" dirty="0" smtClean="0"/>
              <a:t> “Wider lens” is a great metaphor to express that knowing more languages can widen people’s horizon.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dirty="0" smtClean="0"/>
              <a:t>Problems Reflected on Cartoon</a:t>
            </a:r>
            <a:endParaRPr lang="zh-CN" altLang="en-US" dirty="0"/>
          </a:p>
        </p:txBody>
      </p:sp>
      <p:sp>
        <p:nvSpPr>
          <p:cNvPr id="6" name="Content Placeholder 5"/>
          <p:cNvSpPr>
            <a:spLocks noGrp="1"/>
          </p:cNvSpPr>
          <p:nvPr>
            <p:ph idx="1"/>
          </p:nvPr>
        </p:nvSpPr>
        <p:spPr>
          <a:xfrm>
            <a:off x="457200" y="1412776"/>
            <a:ext cx="8229600" cy="4759741"/>
          </a:xfrm>
        </p:spPr>
        <p:txBody>
          <a:bodyPr/>
          <a:lstStyle/>
          <a:p>
            <a:r>
              <a:rPr lang="en-US" altLang="zh-CN" dirty="0" smtClean="0"/>
              <a:t>"How </a:t>
            </a:r>
            <a:r>
              <a:rPr lang="en-US" altLang="zh-CN" dirty="0" smtClean="0">
                <a:solidFill>
                  <a:srgbClr val="FFFF00"/>
                </a:solidFill>
              </a:rPr>
              <a:t>nice</a:t>
            </a:r>
            <a:r>
              <a:rPr lang="en-US" altLang="zh-CN" dirty="0" smtClean="0"/>
              <a:t> to be misunderstood in more than one language!"</a:t>
            </a:r>
          </a:p>
          <a:p>
            <a:pPr>
              <a:buNone/>
            </a:pPr>
            <a:endParaRPr lang="zh-CN" altLang="en-US" dirty="0"/>
          </a:p>
        </p:txBody>
      </p:sp>
      <p:pic>
        <p:nvPicPr>
          <p:cNvPr id="8" name="Picture 7" descr="ptd0022l.jpg">
            <a:hlinkClick r:id="rId2"/>
          </p:cNvPr>
          <p:cNvPicPr>
            <a:picLocks noChangeAspect="1"/>
          </p:cNvPicPr>
          <p:nvPr/>
        </p:nvPicPr>
        <p:blipFill>
          <a:blip r:embed="rId3" cstate="print"/>
          <a:stretch>
            <a:fillRect/>
          </a:stretch>
        </p:blipFill>
        <p:spPr>
          <a:xfrm>
            <a:off x="179512" y="2780928"/>
            <a:ext cx="4896544" cy="3924436"/>
          </a:xfrm>
          <a:prstGeom prst="rect">
            <a:avLst/>
          </a:prstGeom>
        </p:spPr>
      </p:pic>
      <p:sp>
        <p:nvSpPr>
          <p:cNvPr id="11" name="Cloud Callout 10"/>
          <p:cNvSpPr/>
          <p:nvPr/>
        </p:nvSpPr>
        <p:spPr>
          <a:xfrm>
            <a:off x="4716016" y="1916832"/>
            <a:ext cx="4248472" cy="223224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smtClean="0"/>
          </a:p>
          <a:p>
            <a:pPr algn="ctr"/>
            <a:r>
              <a:rPr lang="en-US" altLang="zh-CN" dirty="0" smtClean="0"/>
              <a:t>“Nice” is a kind of sarcasm. Obviously, the woman is upset, but it refers to how amazing being misunderstood in so many ways  when she speaks a foreign language. </a:t>
            </a:r>
            <a:endParaRPr lang="zh-CN" altLang="en-US" dirty="0"/>
          </a:p>
        </p:txBody>
      </p:sp>
      <p:sp>
        <p:nvSpPr>
          <p:cNvPr id="13" name="Cloud Callout 12"/>
          <p:cNvSpPr/>
          <p:nvPr/>
        </p:nvSpPr>
        <p:spPr>
          <a:xfrm>
            <a:off x="4895528" y="4149080"/>
            <a:ext cx="4248472" cy="2852936"/>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smtClean="0"/>
          </a:p>
          <a:p>
            <a:pPr algn="ctr"/>
            <a:r>
              <a:rPr lang="en-US" altLang="zh-CN" sz="1600" dirty="0" smtClean="0"/>
              <a:t>This cartoon nicely reflects the embarrassment of learning a second language: Although you did very well in a language class, when it comes to the real life usage, you always have a long way to go!</a:t>
            </a:r>
            <a:endParaRPr lang="zh-CN" altLang="en-US"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altLang="zh-CN" sz="4000" dirty="0" smtClean="0"/>
              <a:t>Problems Reflected on Photograph</a:t>
            </a:r>
            <a:endParaRPr lang="zh-CN" altLang="en-US" sz="4000" dirty="0"/>
          </a:p>
        </p:txBody>
      </p:sp>
      <p:sp>
        <p:nvSpPr>
          <p:cNvPr id="3" name="Content Placeholder 2"/>
          <p:cNvSpPr>
            <a:spLocks noGrp="1"/>
          </p:cNvSpPr>
          <p:nvPr>
            <p:ph idx="1"/>
          </p:nvPr>
        </p:nvSpPr>
        <p:spPr/>
        <p:txBody>
          <a:bodyPr/>
          <a:lstStyle/>
          <a:p>
            <a:r>
              <a:rPr lang="en-US" altLang="zh-CN" dirty="0" smtClean="0"/>
              <a:t>Children are reading Chinese ancient poems.</a:t>
            </a:r>
          </a:p>
          <a:p>
            <a:pPr>
              <a:buNone/>
            </a:pPr>
            <a:endParaRPr lang="zh-CN" altLang="en-US" dirty="0"/>
          </a:p>
        </p:txBody>
      </p:sp>
      <p:pic>
        <p:nvPicPr>
          <p:cNvPr id="4" name="Picture 3" descr="CI celebration_01.jpg">
            <a:hlinkClick r:id="rId2"/>
          </p:cNvPr>
          <p:cNvPicPr>
            <a:picLocks noChangeAspect="1"/>
          </p:cNvPicPr>
          <p:nvPr/>
        </p:nvPicPr>
        <p:blipFill>
          <a:blip r:embed="rId3" cstate="print"/>
          <a:stretch>
            <a:fillRect/>
          </a:stretch>
        </p:blipFill>
        <p:spPr>
          <a:xfrm>
            <a:off x="4572000" y="2852936"/>
            <a:ext cx="4352524" cy="3841424"/>
          </a:xfrm>
          <a:prstGeom prst="rect">
            <a:avLst/>
          </a:prstGeom>
        </p:spPr>
      </p:pic>
      <p:sp>
        <p:nvSpPr>
          <p:cNvPr id="5" name="Flowchart: Document 4"/>
          <p:cNvSpPr/>
          <p:nvPr/>
        </p:nvSpPr>
        <p:spPr>
          <a:xfrm>
            <a:off x="251520" y="2780928"/>
            <a:ext cx="4248472" cy="4077072"/>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smtClean="0"/>
          </a:p>
          <a:p>
            <a:pPr algn="ctr"/>
            <a:r>
              <a:rPr lang="en-US" altLang="zh-CN" dirty="0" smtClean="0"/>
              <a:t>Those children, who are wearing Chinese traditional costumes look very happy. I am not sure how much they understand what they are reading and I don’t know how correct their pronunciation is, but one thing I am sure: they are enjoying Chinese. Sometimes, when we focus too much on language teaching and learning, we forget the fun part of learning a language: feeling the beauty and culture that associated to it.</a:t>
            </a:r>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altLang="zh-CN" sz="4000" dirty="0" smtClean="0"/>
              <a:t>Problems Reflected on Advertisements</a:t>
            </a:r>
            <a:endParaRPr lang="zh-CN" altLang="en-US" sz="4000" dirty="0"/>
          </a:p>
        </p:txBody>
      </p:sp>
      <p:sp>
        <p:nvSpPr>
          <p:cNvPr id="3" name="Content Placeholder 2"/>
          <p:cNvSpPr>
            <a:spLocks noGrp="1"/>
          </p:cNvSpPr>
          <p:nvPr>
            <p:ph idx="1"/>
          </p:nvPr>
        </p:nvSpPr>
        <p:spPr>
          <a:xfrm>
            <a:off x="457200" y="1412776"/>
            <a:ext cx="8229600" cy="4759741"/>
          </a:xfrm>
        </p:spPr>
        <p:txBody>
          <a:bodyPr>
            <a:normAutofit/>
          </a:bodyPr>
          <a:lstStyle/>
          <a:p>
            <a:r>
              <a:rPr lang="en-US" altLang="zh-CN" sz="2400" dirty="0" smtClean="0"/>
              <a:t>This series of advertisements were made by American Council on the Teaching of Foreign Languages to appeal children to learn a foreign language. </a:t>
            </a:r>
            <a:endParaRPr lang="zh-CN" altLang="en-US" sz="2400" dirty="0"/>
          </a:p>
        </p:txBody>
      </p:sp>
      <p:pic>
        <p:nvPicPr>
          <p:cNvPr id="4" name="Picture 3" descr="DL_PSA5779-Success3cx4.jpg">
            <a:hlinkClick r:id="rId2"/>
          </p:cNvPr>
          <p:cNvPicPr>
            <a:picLocks noChangeAspect="1"/>
          </p:cNvPicPr>
          <p:nvPr/>
        </p:nvPicPr>
        <p:blipFill>
          <a:blip r:embed="rId3" cstate="print"/>
          <a:stretch>
            <a:fillRect/>
          </a:stretch>
        </p:blipFill>
        <p:spPr>
          <a:xfrm>
            <a:off x="179512" y="3501008"/>
            <a:ext cx="2304256" cy="3200648"/>
          </a:xfrm>
          <a:prstGeom prst="rect">
            <a:avLst/>
          </a:prstGeom>
        </p:spPr>
      </p:pic>
      <p:pic>
        <p:nvPicPr>
          <p:cNvPr id="5" name="Picture 4" descr="DL_PSA5780-World3cx4 (2).jpg">
            <a:hlinkClick r:id="rId2"/>
          </p:cNvPr>
          <p:cNvPicPr>
            <a:picLocks noChangeAspect="1"/>
          </p:cNvPicPr>
          <p:nvPr/>
        </p:nvPicPr>
        <p:blipFill>
          <a:blip r:embed="rId4" cstate="print"/>
          <a:stretch>
            <a:fillRect/>
          </a:stretch>
        </p:blipFill>
        <p:spPr>
          <a:xfrm>
            <a:off x="6660232" y="3573016"/>
            <a:ext cx="2213868" cy="3128640"/>
          </a:xfrm>
          <a:prstGeom prst="rect">
            <a:avLst/>
          </a:prstGeom>
        </p:spPr>
      </p:pic>
      <p:sp>
        <p:nvSpPr>
          <p:cNvPr id="6" name="Flowchart: Off-page Connector 5"/>
          <p:cNvSpPr/>
          <p:nvPr/>
        </p:nvSpPr>
        <p:spPr>
          <a:xfrm>
            <a:off x="2555776" y="2564904"/>
            <a:ext cx="1944216" cy="4293096"/>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smtClean="0"/>
              <a:t>“</a:t>
            </a:r>
            <a:r>
              <a:rPr lang="en-US" altLang="zh-CN" sz="1600" b="1" dirty="0" smtClean="0"/>
              <a:t>Foreign language education spells success</a:t>
            </a:r>
            <a:r>
              <a:rPr lang="en-US" altLang="zh-CN" sz="1600" dirty="0" smtClean="0"/>
              <a:t>.” </a:t>
            </a:r>
          </a:p>
          <a:p>
            <a:pPr algn="ctr"/>
            <a:r>
              <a:rPr lang="en-US" altLang="zh-CN" sz="1600" dirty="0" smtClean="0"/>
              <a:t>It is a nice advertisement  slogan, but it oversimplified the factors of success.  Foreign language can increase the possibility of success, but not  a guarantee.</a:t>
            </a:r>
            <a:endParaRPr lang="zh-CN" altLang="en-US" sz="1600" dirty="0"/>
          </a:p>
        </p:txBody>
      </p:sp>
      <p:sp>
        <p:nvSpPr>
          <p:cNvPr id="7" name="Flowchart: Off-page Connector 6"/>
          <p:cNvSpPr/>
          <p:nvPr/>
        </p:nvSpPr>
        <p:spPr>
          <a:xfrm>
            <a:off x="4644008" y="2564904"/>
            <a:ext cx="1944216" cy="4293096"/>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a:t>
            </a:r>
            <a:r>
              <a:rPr lang="en-US" altLang="zh-CN" sz="1600" b="1" dirty="0" smtClean="0"/>
              <a:t>Give him the world.</a:t>
            </a:r>
            <a:r>
              <a:rPr lang="en-US" altLang="zh-CN" sz="1600" dirty="0" smtClean="0"/>
              <a:t>”</a:t>
            </a:r>
          </a:p>
          <a:p>
            <a:pPr algn="ctr"/>
            <a:r>
              <a:rPr lang="en-US" altLang="zh-CN" sz="1600" dirty="0" smtClean="0"/>
              <a:t>What an exciting slogan! But like the left one, it </a:t>
            </a:r>
            <a:r>
              <a:rPr lang="en-US" altLang="zh-CN" sz="1600" dirty="0" err="1" smtClean="0"/>
              <a:t>exagerated</a:t>
            </a:r>
            <a:r>
              <a:rPr lang="en-US" altLang="zh-CN" sz="1600" dirty="0" smtClean="0"/>
              <a:t> the benefits of learning a foreign language.  It actually means to give children more opportunities to access to the world.</a:t>
            </a:r>
            <a:endParaRPr lang="zh-CN" altLang="en-US"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altLang="zh-CN" sz="4800" dirty="0" smtClean="0"/>
              <a:t>Problems Reflected on Advertisements</a:t>
            </a:r>
            <a:endParaRPr lang="zh-CN" altLang="en-US" dirty="0"/>
          </a:p>
        </p:txBody>
      </p:sp>
      <p:pic>
        <p:nvPicPr>
          <p:cNvPr id="4" name="Content Placeholder 3" descr="Ad_Elementary200.jpg">
            <a:hlinkClick r:id="rId2"/>
          </p:cNvPr>
          <p:cNvPicPr>
            <a:picLocks noGrp="1" noChangeAspect="1"/>
          </p:cNvPicPr>
          <p:nvPr>
            <p:ph idx="1"/>
          </p:nvPr>
        </p:nvPicPr>
        <p:blipFill>
          <a:blip r:embed="rId3" cstate="print"/>
          <a:stretch>
            <a:fillRect/>
          </a:stretch>
        </p:blipFill>
        <p:spPr>
          <a:xfrm>
            <a:off x="539552" y="1844824"/>
            <a:ext cx="3744416" cy="4576850"/>
          </a:xfrm>
        </p:spPr>
      </p:pic>
      <p:sp>
        <p:nvSpPr>
          <p:cNvPr id="5" name="Flowchart: Off-page Connector 4"/>
          <p:cNvSpPr/>
          <p:nvPr/>
        </p:nvSpPr>
        <p:spPr>
          <a:xfrm>
            <a:off x="4499992" y="1916832"/>
            <a:ext cx="4176464" cy="4752528"/>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smtClean="0"/>
              <a:t>“Learning a foreign language should be </a:t>
            </a:r>
            <a:r>
              <a:rPr lang="en-US" altLang="zh-CN" sz="2000" b="1" dirty="0" smtClean="0">
                <a:solidFill>
                  <a:srgbClr val="FFFF00"/>
                </a:solidFill>
              </a:rPr>
              <a:t>elementary</a:t>
            </a:r>
            <a:r>
              <a:rPr lang="en-US" altLang="zh-CN" sz="2000" b="1" dirty="0" smtClean="0"/>
              <a:t>.”</a:t>
            </a:r>
          </a:p>
          <a:p>
            <a:pPr algn="ctr"/>
            <a:endParaRPr lang="en-US" altLang="zh-CN" b="1" dirty="0" smtClean="0"/>
          </a:p>
          <a:p>
            <a:pPr algn="ctr"/>
            <a:r>
              <a:rPr lang="en-US" altLang="zh-CN" b="1" dirty="0" smtClean="0"/>
              <a:t>This is a quite smart advertisement slogan.  “Elementary” is a pun. On one hand, it means that learning a foreign language should be a fundamental part of children’s education; on the other hand, it implies that learning a foreign language should be start from children.</a:t>
            </a:r>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512168"/>
          </a:xfrm>
        </p:spPr>
        <p:txBody>
          <a:bodyPr/>
          <a:lstStyle/>
          <a:p>
            <a:r>
              <a:rPr lang="en-US" altLang="zh-CN" dirty="0" smtClean="0"/>
              <a:t>Famous Theory Analysis</a:t>
            </a:r>
            <a:endParaRPr lang="zh-CN" altLang="en-US" dirty="0"/>
          </a:p>
        </p:txBody>
      </p:sp>
      <p:sp>
        <p:nvSpPr>
          <p:cNvPr id="3" name="Content Placeholder 2"/>
          <p:cNvSpPr>
            <a:spLocks noGrp="1"/>
          </p:cNvSpPr>
          <p:nvPr>
            <p:ph idx="1"/>
          </p:nvPr>
        </p:nvSpPr>
        <p:spPr>
          <a:xfrm>
            <a:off x="251520" y="1916832"/>
            <a:ext cx="8712968" cy="4941168"/>
          </a:xfrm>
        </p:spPr>
        <p:txBody>
          <a:bodyPr>
            <a:normAutofit fontScale="77500" lnSpcReduction="20000"/>
          </a:bodyPr>
          <a:lstStyle/>
          <a:p>
            <a:endParaRPr lang="en-US" altLang="zh-CN" dirty="0" smtClean="0"/>
          </a:p>
          <a:p>
            <a:r>
              <a:rPr lang="en-US" altLang="zh-CN" dirty="0" smtClean="0"/>
              <a:t>The famous </a:t>
            </a:r>
            <a:r>
              <a:rPr lang="en-US" altLang="zh-CN" dirty="0" smtClean="0">
                <a:solidFill>
                  <a:srgbClr val="FFFF00"/>
                </a:solidFill>
              </a:rPr>
              <a:t>language acquisition theory</a:t>
            </a:r>
            <a:r>
              <a:rPr lang="en-US" altLang="zh-CN" dirty="0" smtClean="0"/>
              <a:t> of Professor Stephen </a:t>
            </a:r>
            <a:r>
              <a:rPr lang="en-US" altLang="zh-CN" dirty="0" err="1" smtClean="0"/>
              <a:t>Krashen</a:t>
            </a:r>
            <a:r>
              <a:rPr lang="en-US" altLang="zh-CN" dirty="0" smtClean="0"/>
              <a:t>. </a:t>
            </a:r>
          </a:p>
          <a:p>
            <a:pPr>
              <a:buNone/>
            </a:pPr>
            <a:r>
              <a:rPr lang="en-US" altLang="zh-CN" dirty="0" smtClean="0"/>
              <a:t>    </a:t>
            </a:r>
          </a:p>
          <a:p>
            <a:pPr algn="just">
              <a:buNone/>
            </a:pPr>
            <a:r>
              <a:rPr lang="en-US" altLang="zh-CN" dirty="0" smtClean="0"/>
              <a:t>    Dr. </a:t>
            </a:r>
            <a:r>
              <a:rPr lang="en-US" altLang="zh-CN" dirty="0" err="1" smtClean="0"/>
              <a:t>Krashen's</a:t>
            </a:r>
            <a:r>
              <a:rPr lang="en-US" altLang="zh-CN" dirty="0" smtClean="0"/>
              <a:t> theory has very huge influence in field of language teaching and learning.  He challenged the traditional grammar based language teaching method and proposed that </a:t>
            </a:r>
            <a:r>
              <a:rPr lang="en-US" altLang="zh-CN" dirty="0" smtClean="0">
                <a:solidFill>
                  <a:srgbClr val="FFFF00"/>
                </a:solidFill>
              </a:rPr>
              <a:t>language is learned in the same way</a:t>
            </a:r>
            <a:r>
              <a:rPr lang="en-US" altLang="zh-CN" dirty="0" smtClean="0"/>
              <a:t>, no matter native language or second/foreign language. On the good side, he encouraged teachers to focus on </a:t>
            </a:r>
            <a:r>
              <a:rPr lang="en-US" altLang="zh-CN" dirty="0" smtClean="0">
                <a:solidFill>
                  <a:srgbClr val="FFFF00"/>
                </a:solidFill>
              </a:rPr>
              <a:t>communication</a:t>
            </a:r>
            <a:r>
              <a:rPr lang="en-US" altLang="zh-CN" dirty="0" smtClean="0"/>
              <a:t> rather than grammar, which was a cure for the disadvantages of traditional language class. However, on the bad side, many teachers over believed in </a:t>
            </a:r>
            <a:r>
              <a:rPr lang="en-US" altLang="zh-CN" dirty="0" err="1" smtClean="0"/>
              <a:t>Krashen's</a:t>
            </a:r>
            <a:r>
              <a:rPr lang="en-US" altLang="zh-CN" dirty="0" smtClean="0"/>
              <a:t> theory, thoroughly negating the values of language class and grammar teaching.</a:t>
            </a:r>
            <a:endParaRPr lang="zh-CN" altLang="en-US" dirty="0"/>
          </a:p>
        </p:txBody>
      </p:sp>
      <p:pic>
        <p:nvPicPr>
          <p:cNvPr id="4" name="Picture 3" descr="images (6).jpg"/>
          <p:cNvPicPr>
            <a:picLocks noChangeAspect="1"/>
          </p:cNvPicPr>
          <p:nvPr/>
        </p:nvPicPr>
        <p:blipFill>
          <a:blip r:embed="rId2" cstate="print"/>
          <a:stretch>
            <a:fillRect/>
          </a:stretch>
        </p:blipFill>
        <p:spPr>
          <a:xfrm>
            <a:off x="179512" y="188640"/>
            <a:ext cx="1907704" cy="1907704"/>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CN" dirty="0" smtClean="0"/>
              <a:t>Famous Theory Analysis</a:t>
            </a:r>
            <a:endParaRPr lang="zh-CN" altLang="en-US" dirty="0"/>
          </a:p>
        </p:txBody>
      </p:sp>
      <p:sp>
        <p:nvSpPr>
          <p:cNvPr id="8" name="Content Placeholder 7"/>
          <p:cNvSpPr>
            <a:spLocks noGrp="1"/>
          </p:cNvSpPr>
          <p:nvPr>
            <p:ph idx="1"/>
          </p:nvPr>
        </p:nvSpPr>
        <p:spPr>
          <a:xfrm>
            <a:off x="457200" y="1646236"/>
            <a:ext cx="8229600" cy="5023123"/>
          </a:xfrm>
        </p:spPr>
        <p:txBody>
          <a:bodyPr>
            <a:normAutofit/>
          </a:bodyPr>
          <a:lstStyle/>
          <a:p>
            <a:endParaRPr lang="en-US" altLang="zh-CN" b="1" dirty="0" smtClean="0"/>
          </a:p>
          <a:p>
            <a:endParaRPr lang="en-US" altLang="zh-CN" b="1" dirty="0" smtClean="0"/>
          </a:p>
          <a:p>
            <a:endParaRPr lang="en-US" altLang="zh-CN" b="1" dirty="0" smtClean="0"/>
          </a:p>
          <a:p>
            <a:endParaRPr lang="en-US" altLang="zh-CN" b="1" dirty="0" smtClean="0"/>
          </a:p>
          <a:p>
            <a:endParaRPr lang="en-US" altLang="zh-CN" b="1" dirty="0" smtClean="0"/>
          </a:p>
          <a:p>
            <a:endParaRPr lang="en-US" altLang="zh-CN" b="1" dirty="0" smtClean="0"/>
          </a:p>
          <a:p>
            <a:endParaRPr lang="en-US" altLang="zh-CN" b="1" dirty="0" smtClean="0"/>
          </a:p>
          <a:p>
            <a:endParaRPr lang="en-US" altLang="zh-CN" b="1" dirty="0" smtClean="0"/>
          </a:p>
          <a:p>
            <a:r>
              <a:rPr lang="en-US" altLang="zh-CN" sz="2800" b="1" dirty="0" smtClean="0"/>
              <a:t>Stephen </a:t>
            </a:r>
            <a:r>
              <a:rPr lang="en-US" altLang="zh-CN" sz="2800" b="1" dirty="0" err="1" smtClean="0"/>
              <a:t>Krashen</a:t>
            </a:r>
            <a:r>
              <a:rPr lang="en-US" altLang="zh-CN" sz="2800" b="1" dirty="0" smtClean="0"/>
              <a:t> on Language Acquisition</a:t>
            </a:r>
          </a:p>
          <a:p>
            <a:pPr>
              <a:buNone/>
            </a:pPr>
            <a:endParaRPr lang="zh-CN" altLang="en-US" dirty="0"/>
          </a:p>
        </p:txBody>
      </p:sp>
      <p:pic>
        <p:nvPicPr>
          <p:cNvPr id="9" name="Picture 8" descr="未命名 (2).jpg">
            <a:hlinkClick r:id="rId2"/>
          </p:cNvPr>
          <p:cNvPicPr>
            <a:picLocks noChangeAspect="1"/>
          </p:cNvPicPr>
          <p:nvPr/>
        </p:nvPicPr>
        <p:blipFill>
          <a:blip r:embed="rId3" cstate="print"/>
          <a:stretch>
            <a:fillRect/>
          </a:stretch>
        </p:blipFill>
        <p:spPr>
          <a:xfrm>
            <a:off x="899592" y="1700808"/>
            <a:ext cx="7183165" cy="3744416"/>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lstStyle/>
          <a:p>
            <a:pPr algn="ctr"/>
            <a:r>
              <a:rPr lang="en-US" altLang="zh-CN" dirty="0" smtClean="0"/>
              <a:t>Famous Theory Analysis</a:t>
            </a:r>
            <a:endParaRPr lang="zh-CN" altLang="en-US" dirty="0"/>
          </a:p>
        </p:txBody>
      </p:sp>
      <p:sp>
        <p:nvSpPr>
          <p:cNvPr id="4" name="Content Placeholder 3"/>
          <p:cNvSpPr>
            <a:spLocks noGrp="1"/>
          </p:cNvSpPr>
          <p:nvPr>
            <p:ph idx="1"/>
          </p:nvPr>
        </p:nvSpPr>
        <p:spPr>
          <a:xfrm>
            <a:off x="179512" y="404664"/>
            <a:ext cx="8640960" cy="6453336"/>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just"/>
            <a:r>
              <a:rPr lang="en-US" altLang="zh-CN" sz="1800" dirty="0" smtClean="0"/>
              <a:t>    There was one thing </a:t>
            </a:r>
            <a:r>
              <a:rPr lang="en-US" altLang="zh-CN" sz="1800" dirty="0" err="1" smtClean="0"/>
              <a:t>Krashen</a:t>
            </a:r>
            <a:r>
              <a:rPr lang="en-US" altLang="zh-CN" sz="1800" dirty="0" smtClean="0"/>
              <a:t> ignored. That was the differences between children and adults. During his speech, he used children as example to explain how "comprehensive input" and "low anxiety" was the only way for them to learn a language. But, how about adults? Do adults learn language in the same way? Obviously, they don't. As far as we know that, children learn languages easier and faster, because of the "language acquisition device," which </a:t>
            </a:r>
            <a:r>
              <a:rPr lang="en-US" altLang="zh-CN" sz="1800" dirty="0" err="1" smtClean="0"/>
              <a:t>Krashen</a:t>
            </a:r>
            <a:r>
              <a:rPr lang="en-US" altLang="zh-CN" sz="1800" dirty="0" smtClean="0"/>
              <a:t> mentioned in his speech. However, when people reach certain age, the LAD is not there anymore. That explains why adults learning languages is much harder. Adults need language classes to help them "learn" languages intentionally, while children can "acquire" languages through extensive exposure to those languages. Therefore, people don't learn languages in the same. </a:t>
            </a:r>
            <a:r>
              <a:rPr lang="en-US" altLang="zh-CN" sz="1800" dirty="0" err="1" smtClean="0"/>
              <a:t>Krashen</a:t>
            </a:r>
            <a:r>
              <a:rPr lang="en-US" altLang="zh-CN" sz="1800" dirty="0" smtClean="0"/>
              <a:t> was hasty generalized about his conclusion. As for the "digest" example </a:t>
            </a:r>
            <a:r>
              <a:rPr lang="en-US" altLang="zh-CN" sz="1800" dirty="0" err="1" smtClean="0"/>
              <a:t>Krashen</a:t>
            </a:r>
            <a:r>
              <a:rPr lang="en-US" altLang="zh-CN" sz="1800" dirty="0" smtClean="0"/>
              <a:t> used, maybe people digest food in the same way, but what they can eat is different. Children and adults eat different food, so does everyone.  Thus the metaphor </a:t>
            </a:r>
            <a:r>
              <a:rPr lang="en-US" altLang="zh-CN" sz="1800" dirty="0" err="1" smtClean="0"/>
              <a:t>Krashen</a:t>
            </a:r>
            <a:r>
              <a:rPr lang="en-US" altLang="zh-CN" sz="1800" dirty="0" smtClean="0"/>
              <a:t> used was not appropriate.      </a:t>
            </a:r>
            <a:endParaRPr lang="zh-CN" altLang="en-US"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799200"/>
          </a:xfrm>
        </p:spPr>
        <p:txBody>
          <a:bodyPr/>
          <a:lstStyle/>
          <a:p>
            <a:pPr algn="ctr"/>
            <a:r>
              <a:rPr lang="en-US" altLang="zh-CN" dirty="0" smtClean="0"/>
              <a:t>Poll</a:t>
            </a:r>
            <a:endParaRPr lang="zh-CN" altLang="en-US" dirty="0"/>
          </a:p>
        </p:txBody>
      </p:sp>
      <p:sp>
        <p:nvSpPr>
          <p:cNvPr id="3" name="Content Placeholder 2"/>
          <p:cNvSpPr>
            <a:spLocks noGrp="1"/>
          </p:cNvSpPr>
          <p:nvPr>
            <p:ph idx="1"/>
          </p:nvPr>
        </p:nvSpPr>
        <p:spPr>
          <a:xfrm>
            <a:off x="457200" y="980728"/>
            <a:ext cx="8507288" cy="5616624"/>
          </a:xfrm>
        </p:spPr>
        <p:txBody>
          <a:bodyPr>
            <a:normAutofit/>
          </a:bodyPr>
          <a:lstStyle/>
          <a:p>
            <a:r>
              <a:rPr lang="en-US" altLang="zh-CN" dirty="0" smtClean="0"/>
              <a:t>Based on the hypotheses in Slide 5, I designed a 7-question survey.</a:t>
            </a:r>
          </a:p>
          <a:p>
            <a:r>
              <a:rPr lang="en-US" altLang="zh-CN" dirty="0" smtClean="0"/>
              <a:t>                                              </a:t>
            </a:r>
          </a:p>
          <a:p>
            <a:endParaRPr lang="en-US" altLang="zh-CN" sz="2400" dirty="0" smtClean="0"/>
          </a:p>
          <a:p>
            <a:r>
              <a:rPr lang="en-US" altLang="zh-CN" sz="2400" dirty="0" smtClean="0"/>
              <a:t>                                                         Target Population: </a:t>
            </a:r>
          </a:p>
          <a:p>
            <a:r>
              <a:rPr lang="en-US" altLang="zh-CN" sz="2400" dirty="0" smtClean="0"/>
              <a:t>                                                                    </a:t>
            </a:r>
            <a:r>
              <a:rPr lang="en-US" altLang="zh-CN" sz="2400" i="1" dirty="0" smtClean="0"/>
              <a:t>College  Students </a:t>
            </a:r>
            <a:endParaRPr lang="en-US" altLang="zh-CN" sz="2400" dirty="0" smtClean="0"/>
          </a:p>
          <a:p>
            <a:r>
              <a:rPr lang="en-US" altLang="zh-CN" sz="2400" dirty="0" smtClean="0"/>
              <a:t>                                                          </a:t>
            </a:r>
          </a:p>
          <a:p>
            <a:r>
              <a:rPr lang="en-US" altLang="zh-CN" sz="2400" dirty="0" smtClean="0"/>
              <a:t>                                                         Group size:</a:t>
            </a:r>
          </a:p>
          <a:p>
            <a:r>
              <a:rPr lang="en-US" altLang="zh-CN" sz="2400" i="1" dirty="0" smtClean="0"/>
              <a:t>                                                                               21 </a:t>
            </a:r>
            <a:endParaRPr lang="en-US" altLang="zh-CN" sz="2400" dirty="0" smtClean="0"/>
          </a:p>
          <a:p>
            <a:r>
              <a:rPr lang="en-US" altLang="zh-CN" sz="2400" dirty="0" smtClean="0"/>
              <a:t>                                                        </a:t>
            </a:r>
          </a:p>
          <a:p>
            <a:r>
              <a:rPr lang="en-US" altLang="zh-CN" sz="2400" dirty="0" smtClean="0"/>
              <a:t>                                                                </a:t>
            </a:r>
            <a:endParaRPr lang="zh-CN" altLang="en-US" sz="2400" dirty="0"/>
          </a:p>
        </p:txBody>
      </p:sp>
      <p:sp>
        <p:nvSpPr>
          <p:cNvPr id="4" name="Vertical Scroll 3"/>
          <p:cNvSpPr/>
          <p:nvPr/>
        </p:nvSpPr>
        <p:spPr>
          <a:xfrm>
            <a:off x="-180528" y="1988840"/>
            <a:ext cx="5568026" cy="4683436"/>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altLang="zh-CN" sz="1500" b="1" dirty="0" smtClean="0"/>
          </a:p>
          <a:p>
            <a:pPr lvl="0"/>
            <a:endParaRPr lang="en-US" altLang="zh-CN" sz="1500" b="1" dirty="0" smtClean="0"/>
          </a:p>
          <a:p>
            <a:pPr lvl="0"/>
            <a:endParaRPr lang="en-US" altLang="zh-CN" sz="1500" b="1" dirty="0" smtClean="0"/>
          </a:p>
          <a:p>
            <a:pPr lvl="0"/>
            <a:r>
              <a:rPr lang="en-US" altLang="zh-CN" sz="1500" b="1" dirty="0" smtClean="0"/>
              <a:t>#1 How long have you been learning Chinese? </a:t>
            </a:r>
            <a:endParaRPr lang="zh-CN" altLang="zh-CN" sz="1500" dirty="0" smtClean="0"/>
          </a:p>
          <a:p>
            <a:r>
              <a:rPr lang="en-US" altLang="zh-CN" sz="1500" b="1" dirty="0" smtClean="0"/>
              <a:t>#2 Why do you learn Chinese?</a:t>
            </a:r>
          </a:p>
          <a:p>
            <a:r>
              <a:rPr lang="en-US" altLang="zh-CN" sz="1500" b="1" dirty="0" smtClean="0"/>
              <a:t>#3 Do you think your expectation of Chinese learning sometimes is compromised, due to your native language, English, is the most powerful language in the world?</a:t>
            </a:r>
          </a:p>
          <a:p>
            <a:r>
              <a:rPr lang="en-US" altLang="zh-CN" sz="1500" b="1" dirty="0" smtClean="0"/>
              <a:t>#4 Do you think the Chinese teacher can speak English (or you are allowed to use your native language in the Chinese class) is a good thing or bad thing?</a:t>
            </a:r>
          </a:p>
          <a:p>
            <a:r>
              <a:rPr lang="en-US" altLang="zh-CN" sz="1500" b="1" dirty="0" smtClean="0"/>
              <a:t>#5 Which language skill is the most difficult part for you?</a:t>
            </a:r>
          </a:p>
          <a:p>
            <a:r>
              <a:rPr lang="en-US" altLang="zh-CN" sz="1500" b="1" dirty="0" smtClean="0"/>
              <a:t>#6 Do you feel confused by learning traditional Chinese and simplified Chinese at the same time?</a:t>
            </a:r>
          </a:p>
          <a:p>
            <a:r>
              <a:rPr lang="en-US" altLang="zh-CN" sz="1500" b="1" dirty="0" smtClean="0"/>
              <a:t>#7 Which aspect hinders you from learning Chinese in the US the most? </a:t>
            </a:r>
          </a:p>
          <a:p>
            <a:endParaRPr lang="en-US" altLang="zh-CN" b="1" dirty="0" smtClean="0"/>
          </a:p>
          <a:p>
            <a:endParaRPr lang="zh-CN" altLang="en-US" dirty="0"/>
          </a:p>
        </p:txBody>
      </p:sp>
      <p:sp>
        <p:nvSpPr>
          <p:cNvPr id="5" name="TextBox 4"/>
          <p:cNvSpPr txBox="1"/>
          <p:nvPr/>
        </p:nvSpPr>
        <p:spPr>
          <a:xfrm>
            <a:off x="1259632" y="3501008"/>
            <a:ext cx="184731" cy="369332"/>
          </a:xfrm>
          <a:prstGeom prst="rect">
            <a:avLst/>
          </a:prstGeom>
          <a:noFill/>
        </p:spPr>
        <p:txBody>
          <a:bodyPr wrap="none" rtlCol="0">
            <a:spAutoFit/>
          </a:bodyPr>
          <a:lstStyle/>
          <a:p>
            <a:endParaRPr lang="zh-CN" altLang="en-US" dirty="0"/>
          </a:p>
        </p:txBody>
      </p:sp>
      <p:pic>
        <p:nvPicPr>
          <p:cNvPr id="6" name="Picture 5" descr="images (7).jpg"/>
          <p:cNvPicPr>
            <a:picLocks noChangeAspect="1"/>
          </p:cNvPicPr>
          <p:nvPr/>
        </p:nvPicPr>
        <p:blipFill>
          <a:blip r:embed="rId2" cstate="print"/>
          <a:stretch>
            <a:fillRect/>
          </a:stretch>
        </p:blipFill>
        <p:spPr>
          <a:xfrm>
            <a:off x="5076056" y="4869160"/>
            <a:ext cx="3456384" cy="1743075"/>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CN" dirty="0" smtClean="0"/>
              <a:t>Poll Results</a:t>
            </a:r>
            <a:endParaRPr lang="zh-CN" altLang="en-US" dirty="0"/>
          </a:p>
        </p:txBody>
      </p:sp>
      <p:sp>
        <p:nvSpPr>
          <p:cNvPr id="5" name="Rounded Rectangular Callout 4"/>
          <p:cNvSpPr/>
          <p:nvPr/>
        </p:nvSpPr>
        <p:spPr>
          <a:xfrm>
            <a:off x="179512" y="1988840"/>
            <a:ext cx="2592288" cy="1224136"/>
          </a:xfrm>
          <a:prstGeom prst="wedgeRoundRectCallout">
            <a:avLst>
              <a:gd name="adj1" fmla="val 36423"/>
              <a:gd name="adj2" fmla="val 7982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dirty="0" smtClean="0"/>
              <a:t>#1 </a:t>
            </a:r>
            <a:r>
              <a:rPr lang="en-US" altLang="zh-CN" u="sng" dirty="0" smtClean="0"/>
              <a:t>Learning duration</a:t>
            </a:r>
            <a:r>
              <a:rPr lang="en-US" altLang="zh-CN" dirty="0" smtClean="0"/>
              <a:t>: Varied from 1 month                                                                                                                                                     to 4 years.                                                            </a:t>
            </a:r>
          </a:p>
        </p:txBody>
      </p:sp>
      <p:sp>
        <p:nvSpPr>
          <p:cNvPr id="8" name="Flowchart: Alternate Process 7"/>
          <p:cNvSpPr/>
          <p:nvPr/>
        </p:nvSpPr>
        <p:spPr>
          <a:xfrm>
            <a:off x="2627784" y="3140968"/>
            <a:ext cx="3744416" cy="158417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u="sng" dirty="0" smtClean="0"/>
              <a:t>#7 The biggest obstacle</a:t>
            </a:r>
          </a:p>
          <a:p>
            <a:r>
              <a:rPr lang="en-US" altLang="zh-CN" dirty="0" smtClean="0"/>
              <a:t>86%  lack of language environment</a:t>
            </a:r>
          </a:p>
          <a:p>
            <a:r>
              <a:rPr lang="en-US" altLang="zh-CN" dirty="0" smtClean="0"/>
              <a:t>14% gap between textbook and real life</a:t>
            </a:r>
            <a:endParaRPr lang="zh-CN" altLang="en-US" dirty="0"/>
          </a:p>
        </p:txBody>
      </p:sp>
      <p:sp>
        <p:nvSpPr>
          <p:cNvPr id="16" name="Rounded Rectangular Callout 15"/>
          <p:cNvSpPr/>
          <p:nvPr/>
        </p:nvSpPr>
        <p:spPr>
          <a:xfrm>
            <a:off x="3131840" y="1484784"/>
            <a:ext cx="2664296" cy="1368152"/>
          </a:xfrm>
          <a:prstGeom prst="wedgeRoundRectCallout">
            <a:avLst>
              <a:gd name="adj1" fmla="val -19143"/>
              <a:gd name="adj2" fmla="val 7371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u="sng" dirty="0" smtClean="0"/>
          </a:p>
          <a:p>
            <a:r>
              <a:rPr lang="en-US" altLang="zh-CN" u="sng" dirty="0" smtClean="0"/>
              <a:t>#2 Reason of learning</a:t>
            </a:r>
          </a:p>
          <a:p>
            <a:r>
              <a:rPr lang="en-US" altLang="zh-CN" dirty="0" smtClean="0"/>
              <a:t>43% useful for future</a:t>
            </a:r>
          </a:p>
          <a:p>
            <a:r>
              <a:rPr lang="en-US" altLang="zh-CN" dirty="0" smtClean="0"/>
              <a:t>28.5% love Chinese</a:t>
            </a:r>
          </a:p>
          <a:p>
            <a:r>
              <a:rPr lang="en-US" altLang="zh-CN" dirty="0" smtClean="0"/>
              <a:t>28.5% both</a:t>
            </a:r>
          </a:p>
          <a:p>
            <a:pPr algn="ctr"/>
            <a:endParaRPr lang="zh-CN" altLang="en-US" dirty="0"/>
          </a:p>
        </p:txBody>
      </p:sp>
      <p:sp>
        <p:nvSpPr>
          <p:cNvPr id="17" name="Rounded Rectangular Callout 16"/>
          <p:cNvSpPr/>
          <p:nvPr/>
        </p:nvSpPr>
        <p:spPr>
          <a:xfrm>
            <a:off x="6191672" y="1772816"/>
            <a:ext cx="2952328" cy="1368152"/>
          </a:xfrm>
          <a:prstGeom prst="wedgeRoundRectCallout">
            <a:avLst>
              <a:gd name="adj1" fmla="val -40178"/>
              <a:gd name="adj2" fmla="val 7007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u="sng" dirty="0" smtClean="0"/>
              <a:t>#3 English power </a:t>
            </a:r>
            <a:r>
              <a:rPr lang="en-US" altLang="zh-CN" u="sng" dirty="0" smtClean="0"/>
              <a:t>impact</a:t>
            </a:r>
          </a:p>
          <a:p>
            <a:r>
              <a:rPr lang="en-US" altLang="zh-CN" dirty="0" smtClean="0"/>
              <a:t>14% Yes</a:t>
            </a:r>
          </a:p>
          <a:p>
            <a:r>
              <a:rPr lang="en-US" altLang="zh-CN" dirty="0" smtClean="0"/>
              <a:t>86% No</a:t>
            </a:r>
            <a:endParaRPr lang="zh-CN" altLang="en-US" dirty="0"/>
          </a:p>
        </p:txBody>
      </p:sp>
      <p:sp>
        <p:nvSpPr>
          <p:cNvPr id="11" name="Rounded Rectangular Callout 10"/>
          <p:cNvSpPr/>
          <p:nvPr/>
        </p:nvSpPr>
        <p:spPr>
          <a:xfrm>
            <a:off x="179512" y="4869160"/>
            <a:ext cx="2736304" cy="1224136"/>
          </a:xfrm>
          <a:prstGeom prst="wedgeRoundRectCallout">
            <a:avLst>
              <a:gd name="adj1" fmla="val 39746"/>
              <a:gd name="adj2" fmla="val -8584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u="sng" dirty="0" smtClean="0"/>
              <a:t>#4 Using first language</a:t>
            </a:r>
          </a:p>
          <a:p>
            <a:r>
              <a:rPr lang="en-US" altLang="zh-CN" dirty="0" smtClean="0"/>
              <a:t>100% Support</a:t>
            </a:r>
          </a:p>
          <a:p>
            <a:endParaRPr lang="zh-CN" altLang="en-US" dirty="0"/>
          </a:p>
        </p:txBody>
      </p:sp>
      <p:sp>
        <p:nvSpPr>
          <p:cNvPr id="13" name="Rounded Rectangular Callout 12"/>
          <p:cNvSpPr/>
          <p:nvPr/>
        </p:nvSpPr>
        <p:spPr>
          <a:xfrm>
            <a:off x="3275856" y="4941168"/>
            <a:ext cx="2448272" cy="1728192"/>
          </a:xfrm>
          <a:prstGeom prst="wedgeRoundRectCallout">
            <a:avLst>
              <a:gd name="adj1" fmla="val -19690"/>
              <a:gd name="adj2" fmla="val -5975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smtClean="0"/>
          </a:p>
          <a:p>
            <a:r>
              <a:rPr lang="en-US" altLang="zh-CN" u="sng" dirty="0" smtClean="0"/>
              <a:t>#5 The hardest skill</a:t>
            </a:r>
          </a:p>
          <a:p>
            <a:r>
              <a:rPr lang="en-US" altLang="zh-CN" dirty="0" smtClean="0"/>
              <a:t>43% </a:t>
            </a:r>
            <a:r>
              <a:rPr lang="en-US" altLang="zh-CN" dirty="0" smtClean="0"/>
              <a:t>speaking</a:t>
            </a:r>
            <a:endParaRPr lang="zh-CN" altLang="zh-CN" dirty="0" smtClean="0"/>
          </a:p>
          <a:p>
            <a:r>
              <a:rPr lang="en-US" altLang="zh-CN" dirty="0" smtClean="0"/>
              <a:t>14% </a:t>
            </a:r>
            <a:r>
              <a:rPr lang="en-US" altLang="zh-CN" dirty="0" smtClean="0"/>
              <a:t>listening</a:t>
            </a:r>
            <a:endParaRPr lang="zh-CN" altLang="zh-CN" dirty="0" smtClean="0"/>
          </a:p>
          <a:p>
            <a:r>
              <a:rPr lang="en-US" altLang="zh-CN" dirty="0" smtClean="0"/>
              <a:t>14% </a:t>
            </a:r>
            <a:r>
              <a:rPr lang="en-US" altLang="zh-CN" dirty="0" smtClean="0"/>
              <a:t>writing</a:t>
            </a:r>
            <a:endParaRPr lang="zh-CN" altLang="zh-CN" dirty="0" smtClean="0"/>
          </a:p>
          <a:p>
            <a:r>
              <a:rPr lang="en-US" altLang="zh-CN" dirty="0" smtClean="0"/>
              <a:t>29% </a:t>
            </a:r>
            <a:r>
              <a:rPr lang="en-US" altLang="zh-CN" dirty="0" smtClean="0"/>
              <a:t>both </a:t>
            </a:r>
            <a:r>
              <a:rPr lang="en-US" altLang="zh-CN" dirty="0" smtClean="0"/>
              <a:t>speaking </a:t>
            </a:r>
            <a:r>
              <a:rPr lang="en-US" altLang="zh-CN" dirty="0" smtClean="0"/>
              <a:t>   and </a:t>
            </a:r>
            <a:r>
              <a:rPr lang="en-US" altLang="zh-CN" dirty="0" smtClean="0"/>
              <a:t>listening</a:t>
            </a:r>
            <a:endParaRPr lang="zh-CN" altLang="zh-CN" dirty="0" smtClean="0"/>
          </a:p>
          <a:p>
            <a:pPr algn="ctr"/>
            <a:endParaRPr lang="zh-CN" altLang="en-US" dirty="0"/>
          </a:p>
        </p:txBody>
      </p:sp>
      <p:sp>
        <p:nvSpPr>
          <p:cNvPr id="14" name="Rounded Rectangular Callout 13"/>
          <p:cNvSpPr/>
          <p:nvPr/>
        </p:nvSpPr>
        <p:spPr>
          <a:xfrm>
            <a:off x="6263680" y="4725144"/>
            <a:ext cx="2880320" cy="1512168"/>
          </a:xfrm>
          <a:prstGeom prst="wedgeRoundRectCallout">
            <a:avLst>
              <a:gd name="adj1" fmla="val -44965"/>
              <a:gd name="adj2" fmla="val -6691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u="sng" dirty="0" smtClean="0"/>
              <a:t>#6 Confused about two writings</a:t>
            </a:r>
          </a:p>
          <a:p>
            <a:r>
              <a:rPr lang="en-US" altLang="zh-CN" dirty="0" smtClean="0"/>
              <a:t>57% Yes</a:t>
            </a:r>
          </a:p>
          <a:p>
            <a:r>
              <a:rPr lang="en-US" altLang="zh-CN" dirty="0" smtClean="0"/>
              <a:t>43% No</a:t>
            </a:r>
            <a:endParaRPr lang="zh-CN" altLang="en-US" dirty="0"/>
          </a:p>
        </p:txBody>
      </p:sp>
      <p:sp>
        <p:nvSpPr>
          <p:cNvPr id="18" name="Content Placeholder 17"/>
          <p:cNvSpPr>
            <a:spLocks noGrp="1"/>
          </p:cNvSpPr>
          <p:nvPr>
            <p:ph idx="1"/>
          </p:nvPr>
        </p:nvSpPr>
        <p:spPr/>
        <p:txBody>
          <a:bodyPr/>
          <a:lstStyle/>
          <a:p>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CN" dirty="0" smtClean="0"/>
              <a:t>Introduction------My Story</a:t>
            </a:r>
            <a:endParaRPr lang="zh-CN" altLang="en-US" dirty="0"/>
          </a:p>
        </p:txBody>
      </p:sp>
      <p:sp>
        <p:nvSpPr>
          <p:cNvPr id="3" name="Content Placeholder 2"/>
          <p:cNvSpPr>
            <a:spLocks noGrp="1"/>
          </p:cNvSpPr>
          <p:nvPr>
            <p:ph idx="1"/>
          </p:nvPr>
        </p:nvSpPr>
        <p:spPr/>
        <p:txBody>
          <a:bodyPr>
            <a:normAutofit fontScale="92500" lnSpcReduction="20000"/>
          </a:bodyPr>
          <a:lstStyle/>
          <a:p>
            <a:pPr algn="just"/>
            <a:r>
              <a:rPr lang="en-US" altLang="zh-CN" dirty="0" smtClean="0"/>
              <a:t>I had a very bad experience of learning English in China. The English class in China always concentrates on grammar and reading, so after many years of learning, I still can’t speak English frequently. However, after I came to the US, my English was improved dramatically. I think that is the difference between learning a foreign language and a second language (foreign language refers to the language is not dominantly used in the country, where you are learning).</a:t>
            </a:r>
            <a:endParaRPr lang="zh-CN" altLang="en-US" dirty="0" smtClean="0"/>
          </a:p>
          <a:p>
            <a:pPr algn="just"/>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944804"/>
          </a:xfrm>
        </p:spPr>
        <p:txBody>
          <a:bodyPr>
            <a:normAutofit fontScale="90000"/>
          </a:bodyPr>
          <a:lstStyle/>
          <a:p>
            <a:pPr algn="ctr"/>
            <a:r>
              <a:rPr lang="en-US" altLang="zh-CN" dirty="0" smtClean="0"/>
              <a:t>The implications of Poll Results</a:t>
            </a:r>
            <a:endParaRPr lang="zh-CN" altLang="en-US" dirty="0"/>
          </a:p>
        </p:txBody>
      </p:sp>
      <p:sp>
        <p:nvSpPr>
          <p:cNvPr id="5" name="Text Placeholder 4"/>
          <p:cNvSpPr>
            <a:spLocks noGrp="1"/>
          </p:cNvSpPr>
          <p:nvPr>
            <p:ph type="body" idx="1"/>
          </p:nvPr>
        </p:nvSpPr>
        <p:spPr>
          <a:xfrm>
            <a:off x="4716016" y="692696"/>
            <a:ext cx="4040188" cy="639762"/>
          </a:xfrm>
        </p:spPr>
        <p:txBody>
          <a:bodyPr>
            <a:normAutofit/>
          </a:bodyPr>
          <a:lstStyle/>
          <a:p>
            <a:r>
              <a:rPr lang="en-US" altLang="zh-CN" u="sng" dirty="0" smtClean="0"/>
              <a:t>Corrected hypotheses</a:t>
            </a:r>
            <a:endParaRPr lang="zh-CN" altLang="en-US" u="sng" dirty="0"/>
          </a:p>
        </p:txBody>
      </p:sp>
      <p:sp>
        <p:nvSpPr>
          <p:cNvPr id="9" name="Text Placeholder 8"/>
          <p:cNvSpPr>
            <a:spLocks noGrp="1"/>
          </p:cNvSpPr>
          <p:nvPr>
            <p:ph type="body" sz="half" idx="3"/>
          </p:nvPr>
        </p:nvSpPr>
        <p:spPr>
          <a:xfrm>
            <a:off x="179512" y="1052736"/>
            <a:ext cx="4329807" cy="639762"/>
          </a:xfrm>
        </p:spPr>
        <p:txBody>
          <a:bodyPr/>
          <a:lstStyle/>
          <a:p>
            <a:r>
              <a:rPr lang="en-US" altLang="zh-CN" u="sng" dirty="0" smtClean="0"/>
              <a:t>Strengthened hypotheses</a:t>
            </a:r>
            <a:endParaRPr lang="zh-CN" altLang="en-US" u="sng" dirty="0" smtClean="0"/>
          </a:p>
          <a:p>
            <a:endParaRPr lang="zh-CN" altLang="en-US" dirty="0"/>
          </a:p>
        </p:txBody>
      </p:sp>
      <p:sp>
        <p:nvSpPr>
          <p:cNvPr id="3" name="Content Placeholder 2"/>
          <p:cNvSpPr>
            <a:spLocks noGrp="1"/>
          </p:cNvSpPr>
          <p:nvPr>
            <p:ph sz="quarter" idx="2"/>
          </p:nvPr>
        </p:nvSpPr>
        <p:spPr>
          <a:xfrm>
            <a:off x="179512" y="1340768"/>
            <a:ext cx="4317876" cy="5328592"/>
          </a:xfrm>
        </p:spPr>
        <p:txBody>
          <a:bodyPr/>
          <a:lstStyle/>
          <a:p>
            <a:r>
              <a:rPr lang="en-US" altLang="zh-CN" sz="2000" dirty="0" smtClean="0"/>
              <a:t>The Chinese class in the US </a:t>
            </a:r>
            <a:r>
              <a:rPr lang="en-US" altLang="zh-CN" sz="2000" dirty="0" smtClean="0"/>
              <a:t>has </a:t>
            </a:r>
            <a:r>
              <a:rPr lang="en-US" altLang="zh-CN" sz="2000" dirty="0" smtClean="0"/>
              <a:t>the same problems as other foreign language </a:t>
            </a:r>
            <a:r>
              <a:rPr lang="en-US" altLang="zh-CN" sz="2000" dirty="0" smtClean="0"/>
              <a:t>class, as the </a:t>
            </a:r>
            <a:r>
              <a:rPr lang="en-US" altLang="zh-CN" sz="2000" dirty="0" smtClean="0"/>
              <a:t>two primary </a:t>
            </a:r>
            <a:r>
              <a:rPr lang="en-US" altLang="zh-CN" sz="2000" dirty="0" smtClean="0"/>
              <a:t>difficulties that the participants chose are </a:t>
            </a:r>
            <a:r>
              <a:rPr lang="en-US" altLang="zh-CN" sz="2000" dirty="0" smtClean="0">
                <a:solidFill>
                  <a:srgbClr val="FFFF00"/>
                </a:solidFill>
              </a:rPr>
              <a:t>lacking of language environment </a:t>
            </a:r>
            <a:r>
              <a:rPr lang="en-US" altLang="zh-CN" sz="2000" dirty="0" smtClean="0"/>
              <a:t>and </a:t>
            </a:r>
            <a:r>
              <a:rPr lang="en-US" altLang="zh-CN" sz="2000" dirty="0" smtClean="0">
                <a:solidFill>
                  <a:srgbClr val="FFFF00"/>
                </a:solidFill>
              </a:rPr>
              <a:t>the </a:t>
            </a:r>
            <a:r>
              <a:rPr lang="en-US" altLang="zh-CN" sz="2000" dirty="0" smtClean="0">
                <a:solidFill>
                  <a:srgbClr val="FFFF00"/>
                </a:solidFill>
              </a:rPr>
              <a:t>big gap between textbook and real </a:t>
            </a:r>
            <a:r>
              <a:rPr lang="en-US" altLang="zh-CN" sz="2000" dirty="0" smtClean="0">
                <a:solidFill>
                  <a:srgbClr val="FFFF00"/>
                </a:solidFill>
              </a:rPr>
              <a:t>life</a:t>
            </a:r>
            <a:r>
              <a:rPr lang="en-US" altLang="zh-CN" sz="2000" dirty="0" smtClean="0"/>
              <a:t>, and most of them think </a:t>
            </a:r>
            <a:r>
              <a:rPr lang="en-US" altLang="zh-CN" sz="2000" dirty="0" smtClean="0">
                <a:solidFill>
                  <a:srgbClr val="FFFF00"/>
                </a:solidFill>
              </a:rPr>
              <a:t>listening and speaking </a:t>
            </a:r>
            <a:r>
              <a:rPr lang="en-US" altLang="zh-CN" sz="2000" dirty="0" smtClean="0"/>
              <a:t>are the hardest parts to learn.</a:t>
            </a:r>
            <a:endParaRPr lang="zh-CN" altLang="en-US" sz="2000" dirty="0" smtClean="0"/>
          </a:p>
          <a:p>
            <a:endParaRPr lang="en-US" altLang="zh-CN" dirty="0" smtClean="0"/>
          </a:p>
        </p:txBody>
      </p:sp>
      <p:sp>
        <p:nvSpPr>
          <p:cNvPr id="4" name="Text Placeholder 3"/>
          <p:cNvSpPr>
            <a:spLocks noGrp="1"/>
          </p:cNvSpPr>
          <p:nvPr>
            <p:ph sz="quarter" idx="4"/>
          </p:nvPr>
        </p:nvSpPr>
        <p:spPr>
          <a:xfrm>
            <a:off x="4499992" y="1268760"/>
            <a:ext cx="4464496" cy="5400600"/>
          </a:xfrm>
        </p:spPr>
        <p:txBody>
          <a:bodyPr>
            <a:noAutofit/>
          </a:bodyPr>
          <a:lstStyle/>
          <a:p>
            <a:r>
              <a:rPr lang="en-US" altLang="zh-CN" sz="1800" dirty="0" smtClean="0"/>
              <a:t>100% students think that using their first language in the Chinese class is helpful, so the immersion method like English classes adopted in the US is not the way to help those students learn Chinese</a:t>
            </a:r>
            <a:r>
              <a:rPr lang="en-US" altLang="zh-CN" sz="1800" dirty="0" smtClean="0"/>
              <a:t>.</a:t>
            </a:r>
          </a:p>
          <a:p>
            <a:r>
              <a:rPr lang="en-US" altLang="zh-CN" sz="1800" dirty="0" smtClean="0"/>
              <a:t>86</a:t>
            </a:r>
            <a:r>
              <a:rPr lang="en-US" altLang="zh-CN" sz="1800" dirty="0" smtClean="0"/>
              <a:t>% students believe that the power of English doesn’t hinder them from learning another </a:t>
            </a:r>
            <a:r>
              <a:rPr lang="en-US" altLang="zh-CN" sz="1800" dirty="0" smtClean="0"/>
              <a:t>language and 43% participants learn Chinese for future use. Therefore</a:t>
            </a:r>
            <a:r>
              <a:rPr lang="en-US" altLang="zh-CN" sz="1800" dirty="0" smtClean="0"/>
              <a:t>, lack of motivation can be rule out as a major challenge for American students learning </a:t>
            </a:r>
            <a:r>
              <a:rPr lang="en-US" altLang="zh-CN" sz="1800" dirty="0" smtClean="0"/>
              <a:t>Chinese</a:t>
            </a:r>
          </a:p>
          <a:p>
            <a:r>
              <a:rPr lang="en-US" altLang="zh-CN" sz="1800" dirty="0" smtClean="0"/>
              <a:t>Only half participants feel confused about learning two Chinese writings at the same time implies that force them to stick to one writing like native speakers do may not be a good way. </a:t>
            </a:r>
          </a:p>
          <a:p>
            <a:endParaRPr lang="zh-CN" altLang="en-US" sz="1800" u="sng" dirty="0"/>
          </a:p>
        </p:txBody>
      </p:sp>
      <p:sp>
        <p:nvSpPr>
          <p:cNvPr id="7" name="Flowchart: Stored Data 6"/>
          <p:cNvSpPr/>
          <p:nvPr/>
        </p:nvSpPr>
        <p:spPr>
          <a:xfrm>
            <a:off x="179512" y="4437112"/>
            <a:ext cx="4752528" cy="2232248"/>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b="1" i="1" u="sng" dirty="0" smtClean="0"/>
              <a:t>Suggestions: </a:t>
            </a:r>
          </a:p>
          <a:p>
            <a:r>
              <a:rPr lang="en-US" altLang="zh-CN" sz="1600" i="1" dirty="0" smtClean="0"/>
              <a:t>#1 more </a:t>
            </a:r>
            <a:r>
              <a:rPr lang="en-US" altLang="zh-CN" sz="1600" i="1" dirty="0" smtClean="0"/>
              <a:t>listening and speaking practices need to be </a:t>
            </a:r>
            <a:r>
              <a:rPr lang="en-US" altLang="zh-CN" sz="1600" i="1" dirty="0" smtClean="0"/>
              <a:t>added</a:t>
            </a:r>
          </a:p>
          <a:p>
            <a:r>
              <a:rPr lang="en-US" altLang="zh-CN" sz="1600" i="1" dirty="0" smtClean="0"/>
              <a:t>#2 </a:t>
            </a:r>
            <a:r>
              <a:rPr lang="en-US" altLang="zh-CN" sz="1600" i="1" dirty="0" smtClean="0"/>
              <a:t>one to one practical </a:t>
            </a:r>
            <a:r>
              <a:rPr lang="en-US" altLang="zh-CN" sz="1600" i="1" dirty="0" smtClean="0"/>
              <a:t>training</a:t>
            </a:r>
          </a:p>
          <a:p>
            <a:r>
              <a:rPr lang="en-US" altLang="zh-CN" sz="1600" i="1" dirty="0" smtClean="0"/>
              <a:t>#3 </a:t>
            </a:r>
            <a:r>
              <a:rPr lang="en-US" altLang="zh-CN" sz="1600" i="1" dirty="0" smtClean="0"/>
              <a:t>authentic learning materials adapted from real life</a:t>
            </a:r>
          </a:p>
          <a:p>
            <a:r>
              <a:rPr lang="en-US" altLang="zh-CN" i="1" dirty="0" smtClean="0"/>
              <a:t> </a:t>
            </a:r>
            <a:endParaRPr lang="zh-CN" altLang="en-US" i="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pPr algn="ctr"/>
            <a:r>
              <a:rPr lang="en-US" altLang="zh-CN" dirty="0" smtClean="0"/>
              <a:t>Validation and Limitation of Poll</a:t>
            </a:r>
            <a:endParaRPr lang="zh-CN" altLang="en-US" dirty="0"/>
          </a:p>
        </p:txBody>
      </p:sp>
      <p:sp>
        <p:nvSpPr>
          <p:cNvPr id="8" name="Content Placeholder 7"/>
          <p:cNvSpPr>
            <a:spLocks noGrp="1"/>
          </p:cNvSpPr>
          <p:nvPr>
            <p:ph idx="1"/>
          </p:nvPr>
        </p:nvSpPr>
        <p:spPr/>
        <p:txBody>
          <a:bodyPr>
            <a:normAutofit lnSpcReduction="10000"/>
          </a:bodyPr>
          <a:lstStyle/>
          <a:p>
            <a:pPr algn="just"/>
            <a:r>
              <a:rPr lang="en-US" altLang="zh-CN" dirty="0" smtClean="0"/>
              <a:t>Since the learning duration of participants varies from 1month to 4 years, the results can represent Chinese learners from different learning stages.</a:t>
            </a:r>
          </a:p>
          <a:p>
            <a:pPr algn="just"/>
            <a:r>
              <a:rPr lang="en-US" altLang="zh-CN" dirty="0" smtClean="0"/>
              <a:t>As the class I observed is an intensive summer class, the students who took it usually have very high motivation and passion in learning Chinese. Thus, if I carry out the survey to regular class students, results may be different. </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altLang="zh-CN" dirty="0" smtClean="0"/>
              <a:t>Reference</a:t>
            </a:r>
            <a:endParaRPr lang="zh-CN" altLang="en-US" dirty="0"/>
          </a:p>
        </p:txBody>
      </p:sp>
      <p:sp>
        <p:nvSpPr>
          <p:cNvPr id="8" name="Content Placeholder 7"/>
          <p:cNvSpPr>
            <a:spLocks noGrp="1"/>
          </p:cNvSpPr>
          <p:nvPr>
            <p:ph idx="1"/>
          </p:nvPr>
        </p:nvSpPr>
        <p:spPr/>
        <p:txBody>
          <a:bodyPr>
            <a:normAutofit lnSpcReduction="10000"/>
          </a:bodyPr>
          <a:lstStyle/>
          <a:p>
            <a:r>
              <a:rPr lang="en-US" altLang="zh-CN" dirty="0" smtClean="0">
                <a:hlinkClick r:id="rId2"/>
              </a:rPr>
              <a:t>http://www.cbsnews.com/8301-502443_162-4254480-502443.html</a:t>
            </a:r>
            <a:endParaRPr lang="en-US" altLang="zh-CN" dirty="0" smtClean="0">
              <a:hlinkClick r:id="rId3"/>
            </a:endParaRPr>
          </a:p>
          <a:p>
            <a:r>
              <a:rPr lang="en-US" altLang="zh-CN" dirty="0" smtClean="0">
                <a:hlinkClick r:id="rId3"/>
              </a:rPr>
              <a:t>http://www.npr.org/templates/transcript/transcript.php?storyId=4954183</a:t>
            </a:r>
            <a:endParaRPr lang="en-US" altLang="zh-CN" dirty="0" smtClean="0">
              <a:hlinkClick r:id="rId4"/>
            </a:endParaRPr>
          </a:p>
          <a:p>
            <a:r>
              <a:rPr lang="en-US" altLang="zh-CN" dirty="0" smtClean="0">
                <a:hlinkClick r:id="rId4"/>
              </a:rPr>
              <a:t>http://www.quora.com/China/How-many-people-in-China-can-speak-English</a:t>
            </a:r>
            <a:endParaRPr lang="en-US" altLang="zh-CN" dirty="0" smtClean="0"/>
          </a:p>
          <a:p>
            <a:r>
              <a:rPr lang="en-US" altLang="zh-CN" dirty="0" smtClean="0">
                <a:hlinkClick r:id="rId5"/>
              </a:rPr>
              <a:t>http://www.swamppolitics.com/news/politics/blog/2006/05/what_will_make_americans_learn.html</a:t>
            </a:r>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zh-CN" dirty="0" smtClean="0"/>
              <a:t>Introduction------Issue </a:t>
            </a:r>
            <a:endParaRPr lang="zh-CN" altLang="en-US" dirty="0"/>
          </a:p>
        </p:txBody>
      </p:sp>
      <p:sp>
        <p:nvSpPr>
          <p:cNvPr id="3" name="Content Placeholder 2"/>
          <p:cNvSpPr>
            <a:spLocks noGrp="1"/>
          </p:cNvSpPr>
          <p:nvPr>
            <p:ph idx="1"/>
          </p:nvPr>
        </p:nvSpPr>
        <p:spPr/>
        <p:txBody>
          <a:bodyPr>
            <a:normAutofit fontScale="77500" lnSpcReduction="20000"/>
          </a:bodyPr>
          <a:lstStyle/>
          <a:p>
            <a:pPr algn="just"/>
            <a:r>
              <a:rPr lang="en-US" altLang="zh-CN" dirty="0" smtClean="0"/>
              <a:t>Usually, in the US, people pay more attention to learning English as a second language, while much fewer people look into </a:t>
            </a:r>
            <a:r>
              <a:rPr lang="en-US" altLang="zh-CN" b="1" i="1" dirty="0" smtClean="0">
                <a:solidFill>
                  <a:srgbClr val="FFFF00"/>
                </a:solidFill>
              </a:rPr>
              <a:t>American students learning a foreign language</a:t>
            </a:r>
            <a:r>
              <a:rPr lang="en-US" altLang="zh-CN" dirty="0" smtClean="0"/>
              <a:t>. That is why I am interested in this topic. As my first language is Chinese, I choose to serve in </a:t>
            </a:r>
            <a:r>
              <a:rPr lang="en-US" altLang="zh-CN" b="1" dirty="0" smtClean="0">
                <a:solidFill>
                  <a:srgbClr val="FFFF00"/>
                </a:solidFill>
              </a:rPr>
              <a:t>the </a:t>
            </a:r>
            <a:r>
              <a:rPr lang="en-US" altLang="zh-CN" b="1" i="1" dirty="0" smtClean="0">
                <a:solidFill>
                  <a:srgbClr val="FFFF00"/>
                </a:solidFill>
              </a:rPr>
              <a:t>Confucius Institution of ASU</a:t>
            </a:r>
            <a:r>
              <a:rPr lang="en-US" altLang="zh-CN" dirty="0" smtClean="0"/>
              <a:t>. I believe that to know more about the learning difficulties, a language classroom is the best place to go because various learning difficulties are reflected on the teaching and learning process.  I hope I can give helps in some Chinese summer camps or classes, while at the same time, collect first hand data about </a:t>
            </a:r>
            <a:r>
              <a:rPr lang="en-US" altLang="zh-CN" b="1" i="1" u="sng" dirty="0" smtClean="0">
                <a:solidFill>
                  <a:srgbClr val="FFFF00"/>
                </a:solidFill>
              </a:rPr>
              <a:t>what the difficulties that American students face when they are learning Chinese</a:t>
            </a:r>
            <a:r>
              <a:rPr lang="en-US" altLang="zh-CN" dirty="0" smtClean="0"/>
              <a:t>. </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Introduction------Initial Ideas</a:t>
            </a:r>
            <a:endParaRPr lang="zh-CN" altLang="en-US" dirty="0"/>
          </a:p>
        </p:txBody>
      </p:sp>
      <p:sp>
        <p:nvSpPr>
          <p:cNvPr id="3" name="Content Placeholder 2"/>
          <p:cNvSpPr>
            <a:spLocks noGrp="1"/>
          </p:cNvSpPr>
          <p:nvPr>
            <p:ph idx="1"/>
          </p:nvPr>
        </p:nvSpPr>
        <p:spPr>
          <a:xfrm>
            <a:off x="457200" y="1646236"/>
            <a:ext cx="8229600" cy="4951115"/>
          </a:xfrm>
        </p:spPr>
        <p:txBody>
          <a:bodyPr>
            <a:normAutofit lnSpcReduction="10000"/>
          </a:bodyPr>
          <a:lstStyle/>
          <a:p>
            <a:r>
              <a:rPr lang="en-US" altLang="zh-CN" dirty="0" smtClean="0"/>
              <a:t>Whether the Chinese class in the US has the same problems like the English class in China does?</a:t>
            </a:r>
          </a:p>
          <a:p>
            <a:r>
              <a:rPr lang="en-US" altLang="zh-CN" dirty="0" smtClean="0"/>
              <a:t>What are the special challenges that the American Chinese learners face? </a:t>
            </a:r>
          </a:p>
          <a:p>
            <a:r>
              <a:rPr lang="en-US" altLang="zh-CN" dirty="0" smtClean="0"/>
              <a:t>How first language acquisition and second language learning can enlighten and improve the foreign language class in the US? </a:t>
            </a:r>
            <a:br>
              <a:rPr lang="en-US" altLang="zh-CN" dirty="0" smtClean="0"/>
            </a:b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CN" dirty="0" smtClean="0"/>
              <a:t>Introduction------</a:t>
            </a:r>
            <a:r>
              <a:rPr lang="en-US" altLang="zh-CN" dirty="0" smtClean="0">
                <a:effectLst/>
              </a:rPr>
              <a:t>Hypotheses</a:t>
            </a:r>
            <a:endParaRPr lang="zh-CN" altLang="en-US" dirty="0">
              <a:effectLst/>
            </a:endParaRPr>
          </a:p>
        </p:txBody>
      </p:sp>
      <p:sp>
        <p:nvSpPr>
          <p:cNvPr id="3" name="Content Placeholder 2"/>
          <p:cNvSpPr>
            <a:spLocks noGrp="1"/>
          </p:cNvSpPr>
          <p:nvPr>
            <p:ph idx="1"/>
          </p:nvPr>
        </p:nvSpPr>
        <p:spPr>
          <a:xfrm>
            <a:off x="457200" y="1646236"/>
            <a:ext cx="8229600" cy="5023123"/>
          </a:xfrm>
        </p:spPr>
        <p:txBody>
          <a:bodyPr>
            <a:normAutofit fontScale="55000" lnSpcReduction="20000"/>
          </a:bodyPr>
          <a:lstStyle/>
          <a:p>
            <a:r>
              <a:rPr lang="en-US" altLang="zh-CN" dirty="0" smtClean="0"/>
              <a:t>American Chinese learners will have the same problems as other people learning a foreign language in which country the language is not dominantly used. The problems</a:t>
            </a:r>
          </a:p>
          <a:p>
            <a:pPr>
              <a:buNone/>
            </a:pPr>
            <a:r>
              <a:rPr lang="en-US" altLang="zh-CN" dirty="0" smtClean="0"/>
              <a:t>      include: </a:t>
            </a:r>
            <a:br>
              <a:rPr lang="en-US" altLang="zh-CN" dirty="0" smtClean="0"/>
            </a:br>
            <a:r>
              <a:rPr lang="en-US" altLang="zh-CN" dirty="0" smtClean="0"/>
              <a:t>                A. Lack of language environment</a:t>
            </a:r>
            <a:br>
              <a:rPr lang="en-US" altLang="zh-CN" dirty="0" smtClean="0"/>
            </a:br>
            <a:r>
              <a:rPr lang="en-US" altLang="zh-CN" dirty="0" smtClean="0"/>
              <a:t>                B. Problems of Language class</a:t>
            </a:r>
            <a:br>
              <a:rPr lang="en-US" altLang="zh-CN" dirty="0" smtClean="0"/>
            </a:br>
            <a:r>
              <a:rPr lang="en-US" altLang="zh-CN" dirty="0" smtClean="0"/>
              <a:t>                     a. Gap between class and real life</a:t>
            </a:r>
            <a:br>
              <a:rPr lang="en-US" altLang="zh-CN" dirty="0" smtClean="0"/>
            </a:br>
            <a:r>
              <a:rPr lang="en-US" altLang="zh-CN" dirty="0" smtClean="0"/>
              <a:t>                     b. Focus on input skills (listening &amp; reading) over output skills (speaking &amp; writing)</a:t>
            </a:r>
            <a:br>
              <a:rPr lang="en-US" altLang="zh-CN" dirty="0" smtClean="0"/>
            </a:br>
            <a:r>
              <a:rPr lang="en-US" altLang="zh-CN" dirty="0" smtClean="0"/>
              <a:t>                     c. First language is allowed to use  (comparing to learning English as a second language in the US)</a:t>
            </a:r>
            <a:br>
              <a:rPr lang="en-US" altLang="zh-CN" dirty="0" smtClean="0"/>
            </a:br>
            <a:r>
              <a:rPr lang="en-US" altLang="zh-CN" dirty="0" smtClean="0"/>
              <a:t>                     d. learning the language differently from native speakers do (inspired by observation)</a:t>
            </a:r>
            <a:br>
              <a:rPr lang="en-US" altLang="zh-CN" dirty="0" smtClean="0"/>
            </a:br>
            <a:r>
              <a:rPr lang="en-US" altLang="zh-CN" dirty="0" smtClean="0"/>
              <a:t>                        ⅰ learning two kinds of Chinese writings at the same  time </a:t>
            </a:r>
          </a:p>
          <a:p>
            <a:pPr>
              <a:buNone/>
            </a:pPr>
            <a:r>
              <a:rPr lang="en-US" altLang="zh-CN" dirty="0" smtClean="0"/>
              <a:t>                             ⅱ learning grammar      </a:t>
            </a:r>
          </a:p>
          <a:p>
            <a:pPr>
              <a:buFont typeface="Wingdings" pitchFamily="2" charset="2"/>
              <a:buChar char="l"/>
            </a:pPr>
            <a:r>
              <a:rPr lang="en-US" altLang="zh-CN" dirty="0" smtClean="0"/>
              <a:t>American Chinese learners may be have unique challenge, such as:</a:t>
            </a:r>
            <a:br>
              <a:rPr lang="en-US" altLang="zh-CN" dirty="0" smtClean="0"/>
            </a:br>
            <a:r>
              <a:rPr lang="en-US" altLang="zh-CN" dirty="0" smtClean="0"/>
              <a:t>                A. Motivation might be compromised by the power of their native language, English.</a:t>
            </a:r>
            <a:br>
              <a:rPr lang="en-US" altLang="zh-CN" dirty="0" smtClean="0"/>
            </a:br>
            <a:r>
              <a:rPr lang="en-US" altLang="zh-CN" dirty="0" smtClean="0"/>
              <a:t>                B. Motivation also might be related to the international status of the foreign language they learn.</a:t>
            </a:r>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altLang="zh-CN" dirty="0" smtClean="0"/>
              <a:t>Current Situation-------Statistics</a:t>
            </a:r>
            <a:endParaRPr lang="zh-CN" altLang="en-US" dirty="0"/>
          </a:p>
        </p:txBody>
      </p:sp>
      <p:sp>
        <p:nvSpPr>
          <p:cNvPr id="3" name="Text Placeholder 2"/>
          <p:cNvSpPr>
            <a:spLocks noGrp="1"/>
          </p:cNvSpPr>
          <p:nvPr>
            <p:ph type="body" idx="1"/>
          </p:nvPr>
        </p:nvSpPr>
        <p:spPr/>
        <p:txBody>
          <a:bodyPr/>
          <a:lstStyle/>
          <a:p>
            <a:r>
              <a:rPr lang="en-US" altLang="zh-CN" dirty="0" smtClean="0"/>
              <a:t>The US</a:t>
            </a:r>
            <a:endParaRPr lang="zh-CN" altLang="en-US" dirty="0"/>
          </a:p>
        </p:txBody>
      </p:sp>
      <p:sp>
        <p:nvSpPr>
          <p:cNvPr id="4" name="Text Placeholder 3"/>
          <p:cNvSpPr>
            <a:spLocks noGrp="1"/>
          </p:cNvSpPr>
          <p:nvPr>
            <p:ph type="body" sz="half" idx="3"/>
          </p:nvPr>
        </p:nvSpPr>
        <p:spPr/>
        <p:txBody>
          <a:bodyPr/>
          <a:lstStyle/>
          <a:p>
            <a:r>
              <a:rPr lang="en-US" altLang="zh-CN" dirty="0" smtClean="0"/>
              <a:t>Other countries</a:t>
            </a:r>
            <a:endParaRPr lang="zh-CN" altLang="en-US" dirty="0"/>
          </a:p>
        </p:txBody>
      </p:sp>
      <p:sp>
        <p:nvSpPr>
          <p:cNvPr id="5" name="Content Placeholder 4"/>
          <p:cNvSpPr>
            <a:spLocks noGrp="1"/>
          </p:cNvSpPr>
          <p:nvPr>
            <p:ph sz="quarter" idx="2"/>
          </p:nvPr>
        </p:nvSpPr>
        <p:spPr>
          <a:xfrm>
            <a:off x="457200" y="2362200"/>
            <a:ext cx="4040188" cy="4307160"/>
          </a:xfrm>
        </p:spPr>
        <p:txBody>
          <a:bodyPr>
            <a:normAutofit fontScale="92500" lnSpcReduction="20000"/>
          </a:bodyPr>
          <a:lstStyle/>
          <a:p>
            <a:r>
              <a:rPr lang="en-US" altLang="zh-CN" dirty="0" smtClean="0"/>
              <a:t>Less than 10 percent of Americans can speak anything other than their native tongue fluently (</a:t>
            </a:r>
            <a:r>
              <a:rPr lang="en-US" altLang="zh-CN" dirty="0" smtClean="0">
                <a:hlinkClick r:id="rId2"/>
              </a:rPr>
              <a:t>npr.org</a:t>
            </a:r>
            <a:r>
              <a:rPr lang="en-US" altLang="zh-CN" dirty="0" smtClean="0"/>
              <a:t>)</a:t>
            </a:r>
            <a:endParaRPr lang="en-US" altLang="zh-CN" b="1" dirty="0" smtClean="0"/>
          </a:p>
          <a:p>
            <a:r>
              <a:rPr lang="en-US" altLang="zh-CN" b="1" dirty="0" smtClean="0"/>
              <a:t>More U.S. students study Sign Language than Chinese </a:t>
            </a:r>
          </a:p>
          <a:p>
            <a:r>
              <a:rPr lang="en-US" altLang="zh-CN" b="1" dirty="0" smtClean="0"/>
              <a:t>Only 500 U.S. high school students study Arabic </a:t>
            </a:r>
          </a:p>
          <a:p>
            <a:r>
              <a:rPr lang="en-US" altLang="zh-CN" b="1" dirty="0" smtClean="0"/>
              <a:t>2/3 of all U.S. high school students graduate without studying a language </a:t>
            </a:r>
          </a:p>
          <a:p>
            <a:r>
              <a:rPr lang="en-US" altLang="zh-CN" b="1" dirty="0" smtClean="0"/>
              <a:t>92 percent of all U.S. college students never take a foreign language class (</a:t>
            </a:r>
            <a:r>
              <a:rPr lang="en-US" altLang="zh-CN" dirty="0" smtClean="0">
                <a:hlinkClick r:id="rId3"/>
              </a:rPr>
              <a:t>swamppolitics.com</a:t>
            </a:r>
            <a:r>
              <a:rPr lang="en-US" altLang="zh-CN" dirty="0" smtClean="0"/>
              <a:t>)</a:t>
            </a:r>
            <a:endParaRPr lang="zh-CN" altLang="en-US" dirty="0"/>
          </a:p>
        </p:txBody>
      </p:sp>
      <p:sp>
        <p:nvSpPr>
          <p:cNvPr id="6" name="Content Placeholder 5"/>
          <p:cNvSpPr>
            <a:spLocks noGrp="1"/>
          </p:cNvSpPr>
          <p:nvPr>
            <p:ph sz="quarter" idx="4"/>
          </p:nvPr>
        </p:nvSpPr>
        <p:spPr>
          <a:xfrm>
            <a:off x="4645025" y="2362200"/>
            <a:ext cx="4041775" cy="4307160"/>
          </a:xfrm>
        </p:spPr>
        <p:txBody>
          <a:bodyPr>
            <a:normAutofit fontScale="92500" lnSpcReduction="10000"/>
          </a:bodyPr>
          <a:lstStyle/>
          <a:p>
            <a:r>
              <a:rPr lang="en-US" altLang="zh-CN" dirty="0" smtClean="0"/>
              <a:t>About half of all European citizens speak another language, and eight out of ten students are conversational in at least one foreign language (</a:t>
            </a:r>
            <a:r>
              <a:rPr lang="en-US" altLang="zh-CN" dirty="0" smtClean="0">
                <a:hlinkClick r:id="rId2"/>
              </a:rPr>
              <a:t>npr.org</a:t>
            </a:r>
            <a:r>
              <a:rPr lang="en-US" altLang="zh-CN" dirty="0" smtClean="0"/>
              <a:t>)</a:t>
            </a:r>
            <a:endParaRPr lang="zh-CN" altLang="en-US" dirty="0" smtClean="0"/>
          </a:p>
          <a:p>
            <a:r>
              <a:rPr lang="en-US" altLang="zh-CN" dirty="0" smtClean="0"/>
              <a:t>Upwards of 350 million  people, a number greater than the entire American population ,are learning English in China and about ten million people within the mainland actually speak it fluently and use it often (</a:t>
            </a:r>
            <a:r>
              <a:rPr lang="en-US" altLang="zh-CN" dirty="0" smtClean="0">
                <a:hlinkClick r:id="rId4"/>
              </a:rPr>
              <a:t>quora.com</a:t>
            </a:r>
            <a:r>
              <a:rPr lang="en-US" altLang="zh-CN" dirty="0" smtClean="0"/>
              <a:t>)</a:t>
            </a: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altLang="zh-CN" dirty="0" smtClean="0"/>
              <a:t>Problem Acknowledgement------Speech Analysis</a:t>
            </a:r>
            <a:endParaRPr lang="zh-CN" altLang="en-US" dirty="0"/>
          </a:p>
        </p:txBody>
      </p:sp>
      <p:pic>
        <p:nvPicPr>
          <p:cNvPr id="4" name="Content Placeholder 3" descr="未命名.jpg">
            <a:hlinkClick r:id="rId2"/>
          </p:cNvPr>
          <p:cNvPicPr>
            <a:picLocks noGrp="1" noChangeAspect="1"/>
          </p:cNvPicPr>
          <p:nvPr>
            <p:ph idx="1"/>
          </p:nvPr>
        </p:nvPicPr>
        <p:blipFill>
          <a:blip r:embed="rId3" cstate="print"/>
          <a:stretch>
            <a:fillRect/>
          </a:stretch>
        </p:blipFill>
        <p:spPr>
          <a:xfrm>
            <a:off x="179512" y="1700808"/>
            <a:ext cx="4752528" cy="4998472"/>
          </a:xfrm>
        </p:spPr>
      </p:pic>
      <p:sp>
        <p:nvSpPr>
          <p:cNvPr id="6" name="Flowchart: Card 5"/>
          <p:cNvSpPr/>
          <p:nvPr/>
        </p:nvSpPr>
        <p:spPr>
          <a:xfrm>
            <a:off x="5076056" y="1340768"/>
            <a:ext cx="3816424" cy="5328592"/>
          </a:xfrm>
          <a:prstGeom prst="flowChartPunchedCar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Obama first acknowledged the idea (refutation) that immigrants should learn English, which was held by opponents, who object foreign language learning and then pointed out the logic fallacy (false cause) they made: immigrants need to lean English doesn’t mean Americans don’t need to learn foreign languages. He used vivid examples  to support his ideas and used “should” through his whole speech to call on the audience’s supports. It looks like the speech very successful.</a:t>
            </a:r>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pPr algn="ctr"/>
            <a:r>
              <a:rPr lang="en-US" altLang="zh-CN" dirty="0" smtClean="0"/>
              <a:t>Problem Acknowledgement------Speech Analysis</a:t>
            </a:r>
            <a:endParaRPr lang="zh-CN" altLang="en-US" dirty="0"/>
          </a:p>
        </p:txBody>
      </p:sp>
      <p:sp>
        <p:nvSpPr>
          <p:cNvPr id="8" name="Content Placeholder 7"/>
          <p:cNvSpPr>
            <a:spLocks noGrp="1"/>
          </p:cNvSpPr>
          <p:nvPr>
            <p:ph idx="1"/>
          </p:nvPr>
        </p:nvSpPr>
        <p:spPr/>
        <p:txBody>
          <a:bodyPr/>
          <a:lstStyle/>
          <a:p>
            <a:r>
              <a:rPr lang="en-US" altLang="zh-CN" b="1" dirty="0" smtClean="0"/>
              <a:t>“I don't speak a foreign language. </a:t>
            </a:r>
          </a:p>
          <a:p>
            <a:pPr>
              <a:buNone/>
            </a:pPr>
            <a:r>
              <a:rPr lang="en-US" altLang="zh-CN" b="1" dirty="0" smtClean="0"/>
              <a:t>It's </a:t>
            </a:r>
            <a:r>
              <a:rPr lang="en-US" altLang="zh-CN" b="1" dirty="0" smtClean="0">
                <a:solidFill>
                  <a:srgbClr val="FFFF00"/>
                </a:solidFill>
              </a:rPr>
              <a:t>embarrassing</a:t>
            </a:r>
            <a:r>
              <a:rPr lang="en-US" altLang="zh-CN" b="1" dirty="0" smtClean="0"/>
              <a:t>!” (</a:t>
            </a:r>
            <a:r>
              <a:rPr lang="en-US" altLang="zh-CN" dirty="0" smtClean="0">
                <a:hlinkClick r:id="rId2"/>
              </a:rPr>
              <a:t>cbsnews.com</a:t>
            </a:r>
            <a:r>
              <a:rPr lang="en-US" altLang="zh-CN" dirty="0" smtClean="0"/>
              <a:t>)</a:t>
            </a:r>
            <a:endParaRPr lang="en-US" altLang="zh-CN" b="1" dirty="0" smtClean="0">
              <a:solidFill>
                <a:srgbClr val="FF0000"/>
              </a:solidFill>
            </a:endParaRPr>
          </a:p>
          <a:p>
            <a:pPr>
              <a:buNone/>
            </a:pPr>
            <a:r>
              <a:rPr lang="en-US" altLang="zh-CN" b="1" dirty="0" smtClean="0"/>
              <a:t>                                             ------ Obama</a:t>
            </a:r>
          </a:p>
        </p:txBody>
      </p:sp>
      <p:sp>
        <p:nvSpPr>
          <p:cNvPr id="12" name="Right Arrow 11"/>
          <p:cNvSpPr/>
          <p:nvPr/>
        </p:nvSpPr>
        <p:spPr>
          <a:xfrm>
            <a:off x="3779912" y="4365104"/>
            <a:ext cx="50405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Oval 12"/>
          <p:cNvSpPr/>
          <p:nvPr/>
        </p:nvSpPr>
        <p:spPr>
          <a:xfrm>
            <a:off x="323528" y="2852936"/>
            <a:ext cx="3312368" cy="38164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When talking about the importance of teaching foreign languages in schools, President Obama used “embarrassing” to describe the fact that he can’t speak a foreign language, which may implies:</a:t>
            </a:r>
            <a:endParaRPr lang="zh-CN" altLang="en-US" dirty="0"/>
          </a:p>
        </p:txBody>
      </p:sp>
      <p:sp>
        <p:nvSpPr>
          <p:cNvPr id="14" name="Rectangle 13"/>
          <p:cNvSpPr/>
          <p:nvPr/>
        </p:nvSpPr>
        <p:spPr>
          <a:xfrm>
            <a:off x="4283968" y="3284984"/>
            <a:ext cx="4608512" cy="33123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dirty="0" smtClean="0"/>
              <a:t>#1 As a person growing up overseas, he feels embarrassing to not speak a foreign language. </a:t>
            </a:r>
          </a:p>
          <a:p>
            <a:r>
              <a:rPr lang="en-US" altLang="zh-CN" dirty="0" smtClean="0"/>
              <a:t>#2 Speaking a foreign language is a necessary skill for a president, but he can’t.</a:t>
            </a:r>
          </a:p>
          <a:p>
            <a:r>
              <a:rPr lang="en-US" altLang="zh-CN" dirty="0" smtClean="0"/>
              <a:t>#3 Comparing to other countries’ people, who can speak  more than one language,  American people should be embarrassing for they can’t. </a:t>
            </a:r>
            <a:endParaRPr lang="zh-CN" altLang="en-US" dirty="0"/>
          </a:p>
        </p:txBody>
      </p:sp>
      <p:pic>
        <p:nvPicPr>
          <p:cNvPr id="1027" name="Picture 3"/>
          <p:cNvPicPr>
            <a:picLocks noChangeAspect="1" noChangeArrowheads="1"/>
          </p:cNvPicPr>
          <p:nvPr/>
        </p:nvPicPr>
        <p:blipFill>
          <a:blip r:embed="rId3" cstate="print"/>
          <a:srcRect/>
          <a:stretch>
            <a:fillRect/>
          </a:stretch>
        </p:blipFill>
        <p:spPr bwMode="auto">
          <a:xfrm>
            <a:off x="7596336" y="980728"/>
            <a:ext cx="1347217" cy="1800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altLang="zh-CN" dirty="0" smtClean="0"/>
              <a:t>Problem Acknowledgement------Editorial Analysis</a:t>
            </a:r>
            <a:endParaRPr lang="zh-CN" altLang="en-US" dirty="0"/>
          </a:p>
        </p:txBody>
      </p:sp>
      <p:sp>
        <p:nvSpPr>
          <p:cNvPr id="3" name="Content Placeholder 2"/>
          <p:cNvSpPr>
            <a:spLocks noGrp="1"/>
          </p:cNvSpPr>
          <p:nvPr>
            <p:ph idx="1"/>
          </p:nvPr>
        </p:nvSpPr>
        <p:spPr/>
        <p:txBody>
          <a:bodyPr/>
          <a:lstStyle/>
          <a:p>
            <a:r>
              <a:rPr lang="en-US" altLang="zh-CN" dirty="0" smtClean="0"/>
              <a:t>“Despite our </a:t>
            </a:r>
            <a:r>
              <a:rPr lang="en-US" altLang="zh-CN" dirty="0" smtClean="0">
                <a:solidFill>
                  <a:srgbClr val="FFFF00"/>
                </a:solidFill>
              </a:rPr>
              <a:t>polyglot origins</a:t>
            </a:r>
            <a:r>
              <a:rPr lang="en-US" altLang="zh-CN" dirty="0" smtClean="0"/>
              <a:t>, less than 10 percent of Americans can speak anything other than their native tongue fluently, and English speakers are </a:t>
            </a:r>
            <a:r>
              <a:rPr lang="en-US" altLang="zh-CN" dirty="0" smtClean="0">
                <a:solidFill>
                  <a:srgbClr val="FFFF00"/>
                </a:solidFill>
              </a:rPr>
              <a:t>notoriously</a:t>
            </a:r>
            <a:r>
              <a:rPr lang="en-US" altLang="zh-CN" dirty="0" smtClean="0"/>
              <a:t> monolingual.”(</a:t>
            </a:r>
            <a:r>
              <a:rPr lang="en-US" altLang="zh-CN" dirty="0" smtClean="0">
                <a:hlinkClick r:id="rId2"/>
              </a:rPr>
              <a:t>npr.org</a:t>
            </a:r>
            <a:r>
              <a:rPr lang="en-US" altLang="zh-CN" dirty="0" smtClean="0"/>
              <a:t>)</a:t>
            </a:r>
            <a:endParaRPr lang="zh-CN" altLang="en-US" dirty="0"/>
          </a:p>
        </p:txBody>
      </p:sp>
      <p:sp>
        <p:nvSpPr>
          <p:cNvPr id="4" name="Rounded Rectangle 3"/>
          <p:cNvSpPr/>
          <p:nvPr/>
        </p:nvSpPr>
        <p:spPr>
          <a:xfrm>
            <a:off x="611560" y="4653136"/>
            <a:ext cx="3816424" cy="20162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The author used “polyglot origins” to contrast  the fact that very few Americans can speak languages other than English.  Such irony easily pointed out the embarrassing situation of Americans. </a:t>
            </a:r>
            <a:endParaRPr lang="zh-CN" altLang="en-US" dirty="0"/>
          </a:p>
        </p:txBody>
      </p:sp>
      <p:sp>
        <p:nvSpPr>
          <p:cNvPr id="5" name="Rounded Rectangle 4"/>
          <p:cNvSpPr/>
          <p:nvPr/>
        </p:nvSpPr>
        <p:spPr>
          <a:xfrm>
            <a:off x="4788024" y="4653136"/>
            <a:ext cx="3744416" cy="20162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The author used a very strong word “notoriously,” which implied that Americans can only speak their native language is a long time problem. Everyone knows it. </a:t>
            </a:r>
            <a:endParaRPr lang="zh-CN" altLang="en-US" dirty="0"/>
          </a:p>
        </p:txBody>
      </p:sp>
      <p:sp>
        <p:nvSpPr>
          <p:cNvPr id="6" name="Down Arrow 5"/>
          <p:cNvSpPr/>
          <p:nvPr/>
        </p:nvSpPr>
        <p:spPr>
          <a:xfrm>
            <a:off x="2195736" y="4293096"/>
            <a:ext cx="43204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Down Arrow 6"/>
          <p:cNvSpPr/>
          <p:nvPr/>
        </p:nvSpPr>
        <p:spPr>
          <a:xfrm>
            <a:off x="6444208" y="4293096"/>
            <a:ext cx="43204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1371</TotalTime>
  <Words>2010</Words>
  <Application>Microsoft Office PowerPoint</Application>
  <PresentationFormat>On-screen Show (4:3)</PresentationFormat>
  <Paragraphs>151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Foundry</vt:lpstr>
      <vt:lpstr>Learning a foreign language in the US</vt:lpstr>
      <vt:lpstr>Introduction------My Story</vt:lpstr>
      <vt:lpstr>Introduction------Issue </vt:lpstr>
      <vt:lpstr>Introduction------Initial Ideas</vt:lpstr>
      <vt:lpstr>Introduction------Hypotheses</vt:lpstr>
      <vt:lpstr>Current Situation-------Statistics</vt:lpstr>
      <vt:lpstr>Problem Acknowledgement------Speech Analysis</vt:lpstr>
      <vt:lpstr>Problem Acknowledgement------Speech Analysis</vt:lpstr>
      <vt:lpstr>Problem Acknowledgement------Editorial Analysis</vt:lpstr>
      <vt:lpstr>Problem Acknowledgement------Editorial Analysis</vt:lpstr>
      <vt:lpstr>Problems Reflected on Cartoon</vt:lpstr>
      <vt:lpstr>Problems Reflected on Photograph</vt:lpstr>
      <vt:lpstr>Problems Reflected on Advertisements</vt:lpstr>
      <vt:lpstr>Problems Reflected on Advertisements</vt:lpstr>
      <vt:lpstr>Famous Theory Analysis</vt:lpstr>
      <vt:lpstr>Famous Theory Analysis</vt:lpstr>
      <vt:lpstr>Famous Theory Analysis</vt:lpstr>
      <vt:lpstr>Poll</vt:lpstr>
      <vt:lpstr>Poll Results</vt:lpstr>
      <vt:lpstr>The implications of Poll Results</vt:lpstr>
      <vt:lpstr>Validation and Limitation of Poll</vt:lpstr>
      <vt:lpstr>Reference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a foreign language in the US</dc:title>
  <dc:creator>E</dc:creator>
  <cp:lastModifiedBy>E</cp:lastModifiedBy>
  <cp:revision>178</cp:revision>
  <dcterms:created xsi:type="dcterms:W3CDTF">2011-08-01T23:22:39Z</dcterms:created>
  <dcterms:modified xsi:type="dcterms:W3CDTF">2011-08-05T01:50:46Z</dcterms:modified>
</cp:coreProperties>
</file>